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Corbel"/>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9">
          <p15:clr>
            <a:srgbClr val="A4A3A4"/>
          </p15:clr>
        </p15:guide>
        <p15:guide id="2" pos="211">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1" roundtripDataSignature="AMtx7mgxymYAKLHK8HSuiuZn8BAz448R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9" orient="horz"/>
        <p:guide pos="211"/>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Corbel-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orbel-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orbel-italic.fntdata"/><Relationship Id="rId16" Type="http://schemas.openxmlformats.org/officeDocument/2006/relationships/slide" Target="slides/slide11.xml"/><Relationship Id="rId38" Type="http://schemas.openxmlformats.org/officeDocument/2006/relationships/font" Target="fonts/Corbel-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galaxy.no/static/userguide/datasetcollections.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We can see only the some first lines of the standard output</a:t>
            </a:r>
            <a:endParaRPr/>
          </a:p>
        </p:txBody>
      </p:sp>
      <p:sp>
        <p:nvSpPr>
          <p:cNvPr id="133" name="Google Shape;133;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All the tools available on the particular Galaxy server are listed in the Tools panel on the left-hand side. </a:t>
            </a:r>
            <a:endParaRPr/>
          </a:p>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The tools are grouped into </a:t>
            </a:r>
            <a:r>
              <a:rPr b="0" i="1" lang="en-GB" u="none" strike="noStrike">
                <a:solidFill>
                  <a:srgbClr val="303030"/>
                </a:solidFill>
                <a:latin typeface="Verdana"/>
                <a:ea typeface="Verdana"/>
                <a:cs typeface="Verdana"/>
                <a:sym typeface="Verdana"/>
              </a:rPr>
              <a:t>sections</a:t>
            </a:r>
            <a:r>
              <a:rPr b="0" i="0" lang="en-GB" u="none" strike="noStrike">
                <a:solidFill>
                  <a:srgbClr val="303030"/>
                </a:solidFill>
                <a:latin typeface="Verdana"/>
                <a:ea typeface="Verdana"/>
                <a:cs typeface="Verdana"/>
                <a:sym typeface="Verdana"/>
              </a:rPr>
              <a:t> (categories) and you can click on a section header to show which tools it contains. You can also search for tools by name or keywords using the search box at the top of the panel.</a:t>
            </a:r>
            <a:endParaRPr/>
          </a:p>
        </p:txBody>
      </p:sp>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allowing multi-step analyses to be executed as a single unit</a:t>
            </a:r>
            <a:endParaRPr/>
          </a:p>
        </p:txBody>
      </p:sp>
      <p:sp>
        <p:nvSpPr>
          <p:cNvPr id="250" name="Google Shape;25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To support reproducibility as software is being continuously updated, Galaxy allows different (legacy) versions of the same tool to be installed, and users can decide for themselves which version they would like to use for their analyses. </a:t>
            </a:r>
            <a:endParaRPr/>
          </a:p>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When you select a tool from the Tools panel, its version number will be displayed behind the tool name in the header at the top of the tool form page.</a:t>
            </a:r>
            <a:endParaRPr/>
          </a:p>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If there are multiple versions of the tool available, an icon resembling "stacked cubes" will appear to the right, and you can click on this to bring up a menu which allows you to select a different version. </a:t>
            </a:r>
            <a:endParaRPr/>
          </a:p>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Be aware, however, that the version numbers shown are internal to Galaxy, and these might not necessarily correspond directly to the numbering used by the original developers of the tool. </a:t>
            </a:r>
            <a:endParaRPr/>
          </a:p>
        </p:txBody>
      </p:sp>
      <p:sp>
        <p:nvSpPr>
          <p:cNvPr id="78" name="Google Shape;7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The most important parameters are the </a:t>
            </a:r>
            <a:r>
              <a:rPr b="0" i="1" lang="en-GB" u="none" strike="noStrike">
                <a:solidFill>
                  <a:srgbClr val="303030"/>
                </a:solidFill>
                <a:latin typeface="Verdana"/>
                <a:ea typeface="Verdana"/>
                <a:cs typeface="Verdana"/>
                <a:sym typeface="Verdana"/>
              </a:rPr>
              <a:t>input data parameters</a:t>
            </a:r>
            <a:r>
              <a:rPr b="0" i="0" lang="en-GB" u="none" strike="noStrike">
                <a:solidFill>
                  <a:srgbClr val="303030"/>
                </a:solidFill>
                <a:latin typeface="Verdana"/>
                <a:ea typeface="Verdana"/>
                <a:cs typeface="Verdana"/>
                <a:sym typeface="Verdana"/>
              </a:rPr>
              <a:t> that allow you to select which dataset(s) from your history to apply the tool to.</a:t>
            </a:r>
            <a:endParaRPr/>
          </a:p>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Input data parameters are preceeded by buttons (explained below) which let you choose if you want to run with a single input dataset, multiple inputs selected individually, or a </a:t>
            </a:r>
            <a:r>
              <a:rPr b="0" i="0" lang="en-GB" u="sng">
                <a:solidFill>
                  <a:schemeClr val="hlink"/>
                </a:solidFill>
                <a:latin typeface="Verdana"/>
                <a:ea typeface="Verdana"/>
                <a:cs typeface="Verdana"/>
                <a:sym typeface="Verdana"/>
                <a:hlinkClick r:id="rId2"/>
              </a:rPr>
              <a:t>collection</a:t>
            </a:r>
            <a:r>
              <a:rPr b="0" i="0" lang="en-GB" u="none" strike="noStrike">
                <a:solidFill>
                  <a:srgbClr val="303030"/>
                </a:solidFill>
                <a:latin typeface="Verdana"/>
                <a:ea typeface="Verdana"/>
                <a:cs typeface="Verdana"/>
                <a:sym typeface="Verdana"/>
              </a:rPr>
              <a:t> of input datasets. </a:t>
            </a:r>
            <a:endParaRPr/>
          </a:p>
          <a:p>
            <a:pPr indent="0" lvl="0" marL="0" rtl="0" algn="l">
              <a:lnSpc>
                <a:spcPct val="100000"/>
              </a:lnSpc>
              <a:spcBef>
                <a:spcPts val="0"/>
              </a:spcBef>
              <a:spcAft>
                <a:spcPts val="0"/>
              </a:spcAft>
              <a:buSzPts val="1400"/>
              <a:buNone/>
            </a:pPr>
            <a:r>
              <a:rPr b="0" i="0" lang="en-GB" u="none" strike="noStrike">
                <a:solidFill>
                  <a:srgbClr val="303030"/>
                </a:solidFill>
                <a:latin typeface="Verdana"/>
                <a:ea typeface="Verdana"/>
                <a:cs typeface="Verdana"/>
                <a:sym typeface="Verdana"/>
              </a:rPr>
              <a:t>Note that only datasets that have the correct data format will be displayed in the form, so if a particular input parameter appears empty, it probably means that your history contains no datasets or collections of the required type. </a:t>
            </a:r>
            <a:endParaRPr/>
          </a:p>
        </p:txBody>
      </p:sp>
      <p:sp>
        <p:nvSpPr>
          <p:cNvPr id="87" name="Google Shape;8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ELIXIR">
  <p:cSld name="Title slide ELIXIR">
    <p:spTree>
      <p:nvGrpSpPr>
        <p:cNvPr id="12" name="Shape 12"/>
        <p:cNvGrpSpPr/>
        <p:nvPr/>
      </p:nvGrpSpPr>
      <p:grpSpPr>
        <a:xfrm>
          <a:off x="0" y="0"/>
          <a:ext cx="0" cy="0"/>
          <a:chOff x="0" y="0"/>
          <a:chExt cx="0" cy="0"/>
        </a:xfrm>
      </p:grpSpPr>
      <p:pic>
        <p:nvPicPr>
          <p:cNvPr descr="elixir_helix_200_2.eps" id="13" name="Google Shape;13;p20"/>
          <p:cNvPicPr preferRelativeResize="0"/>
          <p:nvPr/>
        </p:nvPicPr>
        <p:blipFill rotWithShape="1">
          <a:blip r:embed="rId2">
            <a:alphaModFix/>
          </a:blip>
          <a:srcRect b="0" l="0" r="0" t="0"/>
          <a:stretch/>
        </p:blipFill>
        <p:spPr>
          <a:xfrm>
            <a:off x="-48683" y="-26988"/>
            <a:ext cx="12240683" cy="6186488"/>
          </a:xfrm>
          <a:prstGeom prst="rect">
            <a:avLst/>
          </a:prstGeom>
          <a:noFill/>
          <a:ln>
            <a:noFill/>
          </a:ln>
        </p:spPr>
      </p:pic>
      <p:sp>
        <p:nvSpPr>
          <p:cNvPr id="14" name="Google Shape;14;p20"/>
          <p:cNvSpPr txBox="1"/>
          <p:nvPr>
            <p:ph type="ctrTitle"/>
          </p:nvPr>
        </p:nvSpPr>
        <p:spPr>
          <a:xfrm>
            <a:off x="911424" y="3356993"/>
            <a:ext cx="10363200" cy="864096"/>
          </a:xfrm>
          <a:prstGeom prst="rect">
            <a:avLst/>
          </a:prstGeom>
          <a:noFill/>
          <a:ln>
            <a:noFill/>
          </a:ln>
        </p:spPr>
        <p:txBody>
          <a:bodyPr anchorCtr="0" anchor="t" bIns="0" lIns="0" spcFirstLastPara="1" rIns="0" wrap="square" tIns="0">
            <a:normAutofit/>
          </a:bodyPr>
          <a:lstStyle>
            <a:lvl1pPr lvl="0" algn="r">
              <a:lnSpc>
                <a:spcPct val="100000"/>
              </a:lnSpc>
              <a:spcBef>
                <a:spcPts val="0"/>
              </a:spcBef>
              <a:spcAft>
                <a:spcPts val="0"/>
              </a:spcAft>
              <a:buSzPts val="1400"/>
              <a:buNone/>
              <a:defRPr b="1" sz="5000">
                <a:solidFill>
                  <a:srgbClr val="003F41"/>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p:nvPr>
            <p:ph idx="1" type="subTitle"/>
          </p:nvPr>
        </p:nvSpPr>
        <p:spPr>
          <a:xfrm>
            <a:off x="3503712" y="4293097"/>
            <a:ext cx="7755467" cy="899583"/>
          </a:xfrm>
          <a:prstGeom prst="rect">
            <a:avLst/>
          </a:prstGeom>
          <a:noFill/>
          <a:ln>
            <a:noFill/>
          </a:ln>
        </p:spPr>
        <p:txBody>
          <a:bodyPr anchorCtr="0" anchor="t" bIns="0" lIns="0" spcFirstLastPara="1" rIns="0" wrap="square" tIns="0">
            <a:normAutofit/>
          </a:bodyPr>
          <a:lstStyle>
            <a:lvl1pPr lvl="0" algn="r">
              <a:lnSpc>
                <a:spcPct val="100000"/>
              </a:lnSpc>
              <a:spcBef>
                <a:spcPts val="560"/>
              </a:spcBef>
              <a:spcAft>
                <a:spcPts val="0"/>
              </a:spcAft>
              <a:buSzPts val="2800"/>
              <a:buFont typeface="Corbel"/>
              <a:buNone/>
              <a:defRPr i="1" sz="2800"/>
            </a:lvl1pPr>
            <a:lvl2pPr lvl="1" algn="ctr">
              <a:lnSpc>
                <a:spcPct val="100000"/>
              </a:lnSpc>
              <a:spcBef>
                <a:spcPts val="600"/>
              </a:spcBef>
              <a:spcAft>
                <a:spcPts val="0"/>
              </a:spcAft>
              <a:buSzPts val="2000"/>
              <a:buNone/>
              <a:defRPr>
                <a:solidFill>
                  <a:srgbClr val="888888"/>
                </a:solidFill>
              </a:defRPr>
            </a:lvl2pPr>
            <a:lvl3pPr lvl="2" algn="ctr">
              <a:lnSpc>
                <a:spcPct val="100000"/>
              </a:lnSpc>
              <a:spcBef>
                <a:spcPts val="600"/>
              </a:spcBef>
              <a:spcAft>
                <a:spcPts val="0"/>
              </a:spcAft>
              <a:buSzPts val="2000"/>
              <a:buNone/>
              <a:defRPr>
                <a:solidFill>
                  <a:srgbClr val="888888"/>
                </a:solidFill>
              </a:defRPr>
            </a:lvl3pPr>
            <a:lvl4pPr lvl="3" algn="ctr">
              <a:lnSpc>
                <a:spcPct val="100000"/>
              </a:lnSpc>
              <a:spcBef>
                <a:spcPts val="600"/>
              </a:spcBef>
              <a:spcAft>
                <a:spcPts val="0"/>
              </a:spcAft>
              <a:buSzPts val="2000"/>
              <a:buNone/>
              <a:defRPr>
                <a:solidFill>
                  <a:srgbClr val="888888"/>
                </a:solidFill>
              </a:defRPr>
            </a:lvl4pPr>
            <a:lvl5pPr lvl="4" algn="ctr">
              <a:lnSpc>
                <a:spcPct val="100000"/>
              </a:lnSpc>
              <a:spcBef>
                <a:spcPts val="600"/>
              </a:spcBef>
              <a:spcAft>
                <a:spcPts val="0"/>
              </a:spcAft>
              <a:buSzPts val="2000"/>
              <a:buNone/>
              <a:defRPr>
                <a:solidFill>
                  <a:srgbClr val="888888"/>
                </a:solidFill>
              </a:defRPr>
            </a:lvl5pPr>
            <a:lvl6pPr lvl="5" algn="ctr">
              <a:lnSpc>
                <a:spcPct val="100000"/>
              </a:lnSpc>
              <a:spcBef>
                <a:spcPts val="600"/>
              </a:spcBef>
              <a:spcAft>
                <a:spcPts val="0"/>
              </a:spcAft>
              <a:buSzPts val="2000"/>
              <a:buNone/>
              <a:defRPr>
                <a:solidFill>
                  <a:srgbClr val="888888"/>
                </a:solidFill>
              </a:defRPr>
            </a:lvl6pPr>
            <a:lvl7pPr lvl="6" algn="ctr">
              <a:lnSpc>
                <a:spcPct val="100000"/>
              </a:lnSpc>
              <a:spcBef>
                <a:spcPts val="400"/>
              </a:spcBef>
              <a:spcAft>
                <a:spcPts val="0"/>
              </a:spcAft>
              <a:buSzPts val="2000"/>
              <a:buNone/>
              <a:defRPr>
                <a:solidFill>
                  <a:srgbClr val="888888"/>
                </a:solidFill>
              </a:defRPr>
            </a:lvl7pPr>
            <a:lvl8pPr lvl="7" algn="ctr">
              <a:lnSpc>
                <a:spcPct val="100000"/>
              </a:lnSpc>
              <a:spcBef>
                <a:spcPts val="400"/>
              </a:spcBef>
              <a:spcAft>
                <a:spcPts val="0"/>
              </a:spcAft>
              <a:buSzPts val="2000"/>
              <a:buNone/>
              <a:defRPr>
                <a:solidFill>
                  <a:srgbClr val="888888"/>
                </a:solidFill>
              </a:defRPr>
            </a:lvl8pPr>
            <a:lvl9pPr lvl="8" algn="ctr">
              <a:lnSpc>
                <a:spcPct val="100000"/>
              </a:lnSpc>
              <a:spcBef>
                <a:spcPts val="400"/>
              </a:spcBef>
              <a:spcAft>
                <a:spcPts val="0"/>
              </a:spcAft>
              <a:buSzPts val="2000"/>
              <a:buNone/>
              <a:defRPr>
                <a:solidFill>
                  <a:srgbClr val="888888"/>
                </a:solidFill>
              </a:defRPr>
            </a:lvl9pPr>
          </a:lstStyle>
          <a:p/>
        </p:txBody>
      </p:sp>
      <p:sp>
        <p:nvSpPr>
          <p:cNvPr id="16" name="Google Shape;16;p20"/>
          <p:cNvSpPr txBox="1"/>
          <p:nvPr>
            <p:ph idx="2" type="body"/>
          </p:nvPr>
        </p:nvSpPr>
        <p:spPr>
          <a:xfrm>
            <a:off x="6761891" y="5192680"/>
            <a:ext cx="4512733" cy="360040"/>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360"/>
              </a:spcBef>
              <a:spcAft>
                <a:spcPts val="0"/>
              </a:spcAft>
              <a:buSzPts val="1800"/>
              <a:buFont typeface="Corbel"/>
              <a:buNone/>
              <a:defRPr sz="1800">
                <a:solidFill>
                  <a:schemeClr val="dk2"/>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pic>
        <p:nvPicPr>
          <p:cNvPr id="17" name="Google Shape;17;p20"/>
          <p:cNvPicPr preferRelativeResize="0"/>
          <p:nvPr/>
        </p:nvPicPr>
        <p:blipFill rotWithShape="1">
          <a:blip r:embed="rId3">
            <a:alphaModFix/>
          </a:blip>
          <a:srcRect b="0" l="0" r="0" t="0"/>
          <a:stretch/>
        </p:blipFill>
        <p:spPr>
          <a:xfrm>
            <a:off x="582159" y="4987396"/>
            <a:ext cx="2115348" cy="142379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el og innhold" type="obj">
  <p:cSld name="OBJECT">
    <p:spTree>
      <p:nvGrpSpPr>
        <p:cNvPr id="18" name="Shape 18"/>
        <p:cNvGrpSpPr/>
        <p:nvPr/>
      </p:nvGrpSpPr>
      <p:grpSpPr>
        <a:xfrm>
          <a:off x="0" y="0"/>
          <a:ext cx="0" cy="0"/>
          <a:chOff x="0" y="0"/>
          <a:chExt cx="0" cy="0"/>
        </a:xfrm>
      </p:grpSpPr>
      <p:sp>
        <p:nvSpPr>
          <p:cNvPr id="19" name="Google Shape;19;p21"/>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1"/>
          <p:cNvSpPr txBox="1"/>
          <p:nvPr>
            <p:ph idx="1" type="body"/>
          </p:nvPr>
        </p:nvSpPr>
        <p:spPr>
          <a:xfrm>
            <a:off x="711200" y="1525589"/>
            <a:ext cx="10871200" cy="4351337"/>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pic>
        <p:nvPicPr>
          <p:cNvPr id="21" name="Google Shape;21;p21"/>
          <p:cNvPicPr preferRelativeResize="0"/>
          <p:nvPr/>
        </p:nvPicPr>
        <p:blipFill rotWithShape="1">
          <a:blip r:embed="rId2">
            <a:alphaModFix/>
          </a:blip>
          <a:srcRect b="0" l="0" r="0" t="0"/>
          <a:stretch/>
        </p:blipFill>
        <p:spPr>
          <a:xfrm>
            <a:off x="10070926" y="5409786"/>
            <a:ext cx="1895842" cy="12760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EXCELERATE">
  <p:cSld name="Title slide EXCELERATE">
    <p:spTree>
      <p:nvGrpSpPr>
        <p:cNvPr id="22" name="Shape 22"/>
        <p:cNvGrpSpPr/>
        <p:nvPr/>
      </p:nvGrpSpPr>
      <p:grpSpPr>
        <a:xfrm>
          <a:off x="0" y="0"/>
          <a:ext cx="0" cy="0"/>
          <a:chOff x="0" y="0"/>
          <a:chExt cx="0" cy="0"/>
        </a:xfrm>
      </p:grpSpPr>
      <p:pic>
        <p:nvPicPr>
          <p:cNvPr descr="elixir_helix_200_2.eps" id="23" name="Google Shape;23;p22"/>
          <p:cNvPicPr preferRelativeResize="0"/>
          <p:nvPr/>
        </p:nvPicPr>
        <p:blipFill rotWithShape="1">
          <a:blip r:embed="rId2">
            <a:alphaModFix/>
          </a:blip>
          <a:srcRect b="0" l="0" r="0" t="0"/>
          <a:stretch/>
        </p:blipFill>
        <p:spPr>
          <a:xfrm>
            <a:off x="-48683" y="-26988"/>
            <a:ext cx="12240683" cy="6186488"/>
          </a:xfrm>
          <a:prstGeom prst="rect">
            <a:avLst/>
          </a:prstGeom>
          <a:noFill/>
          <a:ln>
            <a:noFill/>
          </a:ln>
        </p:spPr>
      </p:pic>
      <p:sp>
        <p:nvSpPr>
          <p:cNvPr id="24" name="Google Shape;24;p22"/>
          <p:cNvSpPr txBox="1"/>
          <p:nvPr/>
        </p:nvSpPr>
        <p:spPr>
          <a:xfrm>
            <a:off x="4967817" y="6092041"/>
            <a:ext cx="6398684" cy="434975"/>
          </a:xfrm>
          <a:prstGeom prst="rect">
            <a:avLst/>
          </a:prstGeom>
          <a:noFill/>
          <a:ln>
            <a:noFill/>
          </a:ln>
        </p:spPr>
        <p:txBody>
          <a:bodyPr anchorCtr="0" anchor="t" bIns="32650" lIns="65300" spcFirstLastPara="1" rIns="65300" wrap="square" tIns="32650">
            <a:spAutoFit/>
          </a:bodyPr>
          <a:lstStyle/>
          <a:p>
            <a:pPr indent="0" lvl="0" marL="0" marR="0" rtl="0" algn="r">
              <a:lnSpc>
                <a:spcPct val="100000"/>
              </a:lnSpc>
              <a:spcBef>
                <a:spcPts val="0"/>
              </a:spcBef>
              <a:spcAft>
                <a:spcPts val="0"/>
              </a:spcAft>
              <a:buClr>
                <a:srgbClr val="000000"/>
              </a:buClr>
              <a:buSzPts val="2400"/>
              <a:buFont typeface="Arial"/>
              <a:buNone/>
            </a:pPr>
            <a:r>
              <a:rPr b="0" i="1" lang="en-GB" sz="2400" u="none" cap="none" strike="noStrike">
                <a:solidFill>
                  <a:srgbClr val="003F41"/>
                </a:solidFill>
                <a:latin typeface="Corbel"/>
                <a:ea typeface="Corbel"/>
                <a:cs typeface="Corbel"/>
                <a:sym typeface="Corbel"/>
              </a:rPr>
              <a:t>www.elixir-europe.org/excelerate</a:t>
            </a:r>
            <a:endParaRPr b="0" i="1" sz="2400" u="none" cap="none" strike="noStrike">
              <a:solidFill>
                <a:srgbClr val="003F41"/>
              </a:solidFill>
              <a:latin typeface="Corbel"/>
              <a:ea typeface="Corbel"/>
              <a:cs typeface="Corbel"/>
              <a:sym typeface="Corbel"/>
            </a:endParaRPr>
          </a:p>
        </p:txBody>
      </p:sp>
      <p:pic>
        <p:nvPicPr>
          <p:cNvPr descr="Excelerate_whitebackground.png" id="25" name="Google Shape;25;p22"/>
          <p:cNvPicPr preferRelativeResize="0"/>
          <p:nvPr/>
        </p:nvPicPr>
        <p:blipFill rotWithShape="1">
          <a:blip r:embed="rId3">
            <a:alphaModFix/>
          </a:blip>
          <a:srcRect b="0" l="0" r="0" t="0"/>
          <a:stretch/>
        </p:blipFill>
        <p:spPr>
          <a:xfrm>
            <a:off x="2351617" y="4962293"/>
            <a:ext cx="2616200" cy="968607"/>
          </a:xfrm>
          <a:prstGeom prst="rect">
            <a:avLst/>
          </a:prstGeom>
          <a:noFill/>
          <a:ln>
            <a:noFill/>
          </a:ln>
        </p:spPr>
      </p:pic>
      <p:pic>
        <p:nvPicPr>
          <p:cNvPr id="26" name="Google Shape;26;p22"/>
          <p:cNvPicPr preferRelativeResize="0"/>
          <p:nvPr/>
        </p:nvPicPr>
        <p:blipFill rotWithShape="1">
          <a:blip r:embed="rId4">
            <a:alphaModFix/>
          </a:blip>
          <a:srcRect b="0" l="0" r="0" t="0"/>
          <a:stretch/>
        </p:blipFill>
        <p:spPr>
          <a:xfrm>
            <a:off x="431800" y="4949046"/>
            <a:ext cx="1619251" cy="1034242"/>
          </a:xfrm>
          <a:prstGeom prst="rect">
            <a:avLst/>
          </a:prstGeom>
          <a:noFill/>
          <a:ln>
            <a:noFill/>
          </a:ln>
        </p:spPr>
      </p:pic>
      <p:sp>
        <p:nvSpPr>
          <p:cNvPr id="27" name="Google Shape;27;p22"/>
          <p:cNvSpPr/>
          <p:nvPr/>
        </p:nvSpPr>
        <p:spPr>
          <a:xfrm>
            <a:off x="431800" y="6092825"/>
            <a:ext cx="4800600" cy="5540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b="0" i="0" sz="1400" u="none" cap="none" strike="noStrike">
              <a:solidFill>
                <a:srgbClr val="000000"/>
              </a:solidFill>
              <a:latin typeface="Arial"/>
              <a:ea typeface="Arial"/>
              <a:cs typeface="Arial"/>
              <a:sym typeface="Arial"/>
            </a:endParaRPr>
          </a:p>
        </p:txBody>
      </p:sp>
      <p:sp>
        <p:nvSpPr>
          <p:cNvPr id="28" name="Google Shape;28;p22"/>
          <p:cNvSpPr txBox="1"/>
          <p:nvPr>
            <p:ph type="ctrTitle"/>
          </p:nvPr>
        </p:nvSpPr>
        <p:spPr>
          <a:xfrm>
            <a:off x="911424" y="3356993"/>
            <a:ext cx="10363200" cy="864096"/>
          </a:xfrm>
          <a:prstGeom prst="rect">
            <a:avLst/>
          </a:prstGeom>
          <a:noFill/>
          <a:ln>
            <a:noFill/>
          </a:ln>
        </p:spPr>
        <p:txBody>
          <a:bodyPr anchorCtr="0" anchor="t" bIns="0" lIns="0" spcFirstLastPara="1" rIns="0" wrap="square" tIns="0">
            <a:normAutofit/>
          </a:bodyPr>
          <a:lstStyle>
            <a:lvl1pPr lvl="0" algn="r">
              <a:lnSpc>
                <a:spcPct val="100000"/>
              </a:lnSpc>
              <a:spcBef>
                <a:spcPts val="0"/>
              </a:spcBef>
              <a:spcAft>
                <a:spcPts val="0"/>
              </a:spcAft>
              <a:buSzPts val="1400"/>
              <a:buNone/>
              <a:defRPr b="1" sz="5000">
                <a:solidFill>
                  <a:srgbClr val="003F41"/>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
          <p:cNvSpPr txBox="1"/>
          <p:nvPr>
            <p:ph idx="1" type="subTitle"/>
          </p:nvPr>
        </p:nvSpPr>
        <p:spPr>
          <a:xfrm>
            <a:off x="3503712" y="4293097"/>
            <a:ext cx="7755467" cy="899583"/>
          </a:xfrm>
          <a:prstGeom prst="rect">
            <a:avLst/>
          </a:prstGeom>
          <a:noFill/>
          <a:ln>
            <a:noFill/>
          </a:ln>
        </p:spPr>
        <p:txBody>
          <a:bodyPr anchorCtr="0" anchor="t" bIns="0" lIns="0" spcFirstLastPara="1" rIns="0" wrap="square" tIns="0">
            <a:normAutofit/>
          </a:bodyPr>
          <a:lstStyle>
            <a:lvl1pPr lvl="0" algn="r">
              <a:lnSpc>
                <a:spcPct val="100000"/>
              </a:lnSpc>
              <a:spcBef>
                <a:spcPts val="560"/>
              </a:spcBef>
              <a:spcAft>
                <a:spcPts val="0"/>
              </a:spcAft>
              <a:buSzPts val="2800"/>
              <a:buFont typeface="Corbel"/>
              <a:buNone/>
              <a:defRPr i="1" sz="2800"/>
            </a:lvl1pPr>
            <a:lvl2pPr lvl="1" algn="ctr">
              <a:lnSpc>
                <a:spcPct val="100000"/>
              </a:lnSpc>
              <a:spcBef>
                <a:spcPts val="600"/>
              </a:spcBef>
              <a:spcAft>
                <a:spcPts val="0"/>
              </a:spcAft>
              <a:buSzPts val="2000"/>
              <a:buNone/>
              <a:defRPr>
                <a:solidFill>
                  <a:srgbClr val="888888"/>
                </a:solidFill>
              </a:defRPr>
            </a:lvl2pPr>
            <a:lvl3pPr lvl="2" algn="ctr">
              <a:lnSpc>
                <a:spcPct val="100000"/>
              </a:lnSpc>
              <a:spcBef>
                <a:spcPts val="600"/>
              </a:spcBef>
              <a:spcAft>
                <a:spcPts val="0"/>
              </a:spcAft>
              <a:buSzPts val="2000"/>
              <a:buNone/>
              <a:defRPr>
                <a:solidFill>
                  <a:srgbClr val="888888"/>
                </a:solidFill>
              </a:defRPr>
            </a:lvl3pPr>
            <a:lvl4pPr lvl="3" algn="ctr">
              <a:lnSpc>
                <a:spcPct val="100000"/>
              </a:lnSpc>
              <a:spcBef>
                <a:spcPts val="600"/>
              </a:spcBef>
              <a:spcAft>
                <a:spcPts val="0"/>
              </a:spcAft>
              <a:buSzPts val="2000"/>
              <a:buNone/>
              <a:defRPr>
                <a:solidFill>
                  <a:srgbClr val="888888"/>
                </a:solidFill>
              </a:defRPr>
            </a:lvl4pPr>
            <a:lvl5pPr lvl="4" algn="ctr">
              <a:lnSpc>
                <a:spcPct val="100000"/>
              </a:lnSpc>
              <a:spcBef>
                <a:spcPts val="600"/>
              </a:spcBef>
              <a:spcAft>
                <a:spcPts val="0"/>
              </a:spcAft>
              <a:buSzPts val="2000"/>
              <a:buNone/>
              <a:defRPr>
                <a:solidFill>
                  <a:srgbClr val="888888"/>
                </a:solidFill>
              </a:defRPr>
            </a:lvl5pPr>
            <a:lvl6pPr lvl="5" algn="ctr">
              <a:lnSpc>
                <a:spcPct val="100000"/>
              </a:lnSpc>
              <a:spcBef>
                <a:spcPts val="600"/>
              </a:spcBef>
              <a:spcAft>
                <a:spcPts val="0"/>
              </a:spcAft>
              <a:buSzPts val="2000"/>
              <a:buNone/>
              <a:defRPr>
                <a:solidFill>
                  <a:srgbClr val="888888"/>
                </a:solidFill>
              </a:defRPr>
            </a:lvl6pPr>
            <a:lvl7pPr lvl="6" algn="ctr">
              <a:lnSpc>
                <a:spcPct val="100000"/>
              </a:lnSpc>
              <a:spcBef>
                <a:spcPts val="400"/>
              </a:spcBef>
              <a:spcAft>
                <a:spcPts val="0"/>
              </a:spcAft>
              <a:buSzPts val="2000"/>
              <a:buNone/>
              <a:defRPr>
                <a:solidFill>
                  <a:srgbClr val="888888"/>
                </a:solidFill>
              </a:defRPr>
            </a:lvl7pPr>
            <a:lvl8pPr lvl="7" algn="ctr">
              <a:lnSpc>
                <a:spcPct val="100000"/>
              </a:lnSpc>
              <a:spcBef>
                <a:spcPts val="400"/>
              </a:spcBef>
              <a:spcAft>
                <a:spcPts val="0"/>
              </a:spcAft>
              <a:buSzPts val="2000"/>
              <a:buNone/>
              <a:defRPr>
                <a:solidFill>
                  <a:srgbClr val="888888"/>
                </a:solidFill>
              </a:defRPr>
            </a:lvl8pPr>
            <a:lvl9pPr lvl="8" algn="ctr">
              <a:lnSpc>
                <a:spcPct val="100000"/>
              </a:lnSpc>
              <a:spcBef>
                <a:spcPts val="400"/>
              </a:spcBef>
              <a:spcAft>
                <a:spcPts val="0"/>
              </a:spcAft>
              <a:buSzPts val="2000"/>
              <a:buNone/>
              <a:defRPr>
                <a:solidFill>
                  <a:srgbClr val="888888"/>
                </a:solidFill>
              </a:defRPr>
            </a:lvl9pPr>
          </a:lstStyle>
          <a:p/>
        </p:txBody>
      </p:sp>
      <p:sp>
        <p:nvSpPr>
          <p:cNvPr id="30" name="Google Shape;30;p22"/>
          <p:cNvSpPr txBox="1"/>
          <p:nvPr>
            <p:ph idx="2" type="body"/>
          </p:nvPr>
        </p:nvSpPr>
        <p:spPr>
          <a:xfrm>
            <a:off x="6761891" y="5192680"/>
            <a:ext cx="4512733" cy="360040"/>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360"/>
              </a:spcBef>
              <a:spcAft>
                <a:spcPts val="0"/>
              </a:spcAft>
              <a:buSzPts val="1800"/>
              <a:buFont typeface="Corbel"/>
              <a:buNone/>
              <a:defRPr sz="1800">
                <a:solidFill>
                  <a:schemeClr val="dk2"/>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LIXIR-thank-you">
  <p:cSld name="ELIXIR-thank-you">
    <p:spTree>
      <p:nvGrpSpPr>
        <p:cNvPr id="31" name="Shape 31"/>
        <p:cNvGrpSpPr/>
        <p:nvPr/>
      </p:nvGrpSpPr>
      <p:grpSpPr>
        <a:xfrm>
          <a:off x="0" y="0"/>
          <a:ext cx="0" cy="0"/>
          <a:chOff x="0" y="0"/>
          <a:chExt cx="0" cy="0"/>
        </a:xfrm>
      </p:grpSpPr>
      <p:pic>
        <p:nvPicPr>
          <p:cNvPr descr="elixir_helix_200_2.eps" id="32" name="Google Shape;32;p23"/>
          <p:cNvPicPr preferRelativeResize="0"/>
          <p:nvPr/>
        </p:nvPicPr>
        <p:blipFill rotWithShape="1">
          <a:blip r:embed="rId2">
            <a:alphaModFix/>
          </a:blip>
          <a:srcRect b="0" l="0" r="0" t="0"/>
          <a:stretch/>
        </p:blipFill>
        <p:spPr>
          <a:xfrm>
            <a:off x="-48682" y="-26988"/>
            <a:ext cx="12240684" cy="6186488"/>
          </a:xfrm>
          <a:prstGeom prst="rect">
            <a:avLst/>
          </a:prstGeom>
          <a:noFill/>
          <a:ln>
            <a:noFill/>
          </a:ln>
        </p:spPr>
      </p:pic>
      <p:pic>
        <p:nvPicPr>
          <p:cNvPr descr="elixir_1_RZ_mac.eps" id="33" name="Google Shape;33;p23"/>
          <p:cNvPicPr preferRelativeResize="0"/>
          <p:nvPr/>
        </p:nvPicPr>
        <p:blipFill rotWithShape="1">
          <a:blip r:embed="rId3">
            <a:alphaModFix/>
          </a:blip>
          <a:srcRect b="0" l="0" r="0" t="0"/>
          <a:stretch/>
        </p:blipFill>
        <p:spPr>
          <a:xfrm>
            <a:off x="334434" y="5029200"/>
            <a:ext cx="2427817" cy="1582738"/>
          </a:xfrm>
          <a:prstGeom prst="rect">
            <a:avLst/>
          </a:prstGeom>
          <a:noFill/>
          <a:ln>
            <a:noFill/>
          </a:ln>
        </p:spPr>
      </p:pic>
      <p:pic>
        <p:nvPicPr>
          <p:cNvPr id="34" name="Google Shape;34;p23"/>
          <p:cNvPicPr preferRelativeResize="0"/>
          <p:nvPr/>
        </p:nvPicPr>
        <p:blipFill rotWithShape="1">
          <a:blip r:embed="rId4">
            <a:alphaModFix/>
          </a:blip>
          <a:srcRect b="0" l="0" r="0" t="0"/>
          <a:stretch/>
        </p:blipFill>
        <p:spPr>
          <a:xfrm>
            <a:off x="4537528" y="6122067"/>
            <a:ext cx="660400" cy="546333"/>
          </a:xfrm>
          <a:prstGeom prst="rect">
            <a:avLst/>
          </a:prstGeom>
          <a:noFill/>
          <a:ln>
            <a:noFill/>
          </a:ln>
        </p:spPr>
      </p:pic>
      <p:sp>
        <p:nvSpPr>
          <p:cNvPr id="35" name="Google Shape;35;p23"/>
          <p:cNvSpPr txBox="1"/>
          <p:nvPr/>
        </p:nvSpPr>
        <p:spPr>
          <a:xfrm>
            <a:off x="7440084" y="5445126"/>
            <a:ext cx="3903133" cy="434975"/>
          </a:xfrm>
          <a:prstGeom prst="rect">
            <a:avLst/>
          </a:prstGeom>
          <a:noFill/>
          <a:ln>
            <a:noFill/>
          </a:ln>
        </p:spPr>
        <p:txBody>
          <a:bodyPr anchorCtr="0" anchor="t" bIns="32650" lIns="65300" spcFirstLastPara="1" rIns="65300" wrap="square" tIns="32650">
            <a:spAutoFit/>
          </a:bodyPr>
          <a:lstStyle/>
          <a:p>
            <a:pPr indent="0" lvl="0" marL="0" marR="0" rtl="0" algn="r">
              <a:lnSpc>
                <a:spcPct val="100000"/>
              </a:lnSpc>
              <a:spcBef>
                <a:spcPts val="0"/>
              </a:spcBef>
              <a:spcAft>
                <a:spcPts val="0"/>
              </a:spcAft>
              <a:buClr>
                <a:srgbClr val="000000"/>
              </a:buClr>
              <a:buSzPts val="2400"/>
              <a:buFont typeface="Arial"/>
              <a:buNone/>
            </a:pPr>
            <a:r>
              <a:rPr b="0" i="1" lang="en-GB" sz="2400" u="none" cap="none" strike="noStrike">
                <a:solidFill>
                  <a:srgbClr val="003F41"/>
                </a:solidFill>
                <a:latin typeface="Corbel"/>
                <a:ea typeface="Corbel"/>
                <a:cs typeface="Corbel"/>
                <a:sym typeface="Corbel"/>
              </a:rPr>
              <a:t>www.elixir-europe.org</a:t>
            </a:r>
            <a:endParaRPr b="0" i="1" sz="2400" u="none" cap="none" strike="noStrike">
              <a:solidFill>
                <a:srgbClr val="003F41"/>
              </a:solidFill>
              <a:latin typeface="Corbel"/>
              <a:ea typeface="Corbel"/>
              <a:cs typeface="Corbel"/>
              <a:sym typeface="Corbel"/>
            </a:endParaRPr>
          </a:p>
        </p:txBody>
      </p:sp>
      <p:sp>
        <p:nvSpPr>
          <p:cNvPr id="36" name="Google Shape;36;p23"/>
          <p:cNvSpPr txBox="1"/>
          <p:nvPr/>
        </p:nvSpPr>
        <p:spPr>
          <a:xfrm>
            <a:off x="5113261" y="6265174"/>
            <a:ext cx="3615267" cy="373062"/>
          </a:xfrm>
          <a:prstGeom prst="rect">
            <a:avLst/>
          </a:prstGeom>
          <a:noFill/>
          <a:ln>
            <a:noFill/>
          </a:ln>
        </p:spPr>
        <p:txBody>
          <a:bodyPr anchorCtr="0" anchor="t" bIns="32650" lIns="65300" spcFirstLastPara="1" rIns="65300" wrap="square" tIns="32650">
            <a:spAutoFit/>
          </a:bodyPr>
          <a:lstStyle/>
          <a:p>
            <a:pPr indent="0" lvl="0" marL="0" marR="0" rtl="0" algn="l">
              <a:lnSpc>
                <a:spcPct val="100000"/>
              </a:lnSpc>
              <a:spcBef>
                <a:spcPts val="0"/>
              </a:spcBef>
              <a:spcAft>
                <a:spcPts val="0"/>
              </a:spcAft>
              <a:buClr>
                <a:srgbClr val="000000"/>
              </a:buClr>
              <a:buSzPts val="2000"/>
              <a:buFont typeface="Arial"/>
              <a:buNone/>
            </a:pPr>
            <a:r>
              <a:rPr b="0" i="1" lang="en-GB" sz="2000" u="none" cap="none" strike="noStrike">
                <a:solidFill>
                  <a:srgbClr val="003F41"/>
                </a:solidFill>
                <a:latin typeface="Corbel"/>
                <a:ea typeface="Corbel"/>
                <a:cs typeface="Corbel"/>
                <a:sym typeface="Corbel"/>
              </a:rPr>
              <a:t>@ELIXIREurope</a:t>
            </a:r>
            <a:endParaRPr b="0" i="1" sz="2000" u="none" cap="none" strike="noStrike">
              <a:solidFill>
                <a:srgbClr val="003F41"/>
              </a:solidFill>
              <a:latin typeface="Corbel"/>
              <a:ea typeface="Corbel"/>
              <a:cs typeface="Corbel"/>
              <a:sym typeface="Corbel"/>
            </a:endParaRPr>
          </a:p>
        </p:txBody>
      </p:sp>
      <p:pic>
        <p:nvPicPr>
          <p:cNvPr id="37" name="Google Shape;37;p23"/>
          <p:cNvPicPr preferRelativeResize="0"/>
          <p:nvPr/>
        </p:nvPicPr>
        <p:blipFill rotWithShape="1">
          <a:blip r:embed="rId5">
            <a:alphaModFix/>
          </a:blip>
          <a:srcRect b="0" l="0" r="0" t="0"/>
          <a:stretch/>
        </p:blipFill>
        <p:spPr>
          <a:xfrm>
            <a:off x="8377161" y="6122067"/>
            <a:ext cx="552451" cy="557445"/>
          </a:xfrm>
          <a:prstGeom prst="rect">
            <a:avLst/>
          </a:prstGeom>
          <a:noFill/>
          <a:ln>
            <a:noFill/>
          </a:ln>
        </p:spPr>
      </p:pic>
      <p:sp>
        <p:nvSpPr>
          <p:cNvPr id="38" name="Google Shape;38;p23"/>
          <p:cNvSpPr txBox="1"/>
          <p:nvPr/>
        </p:nvSpPr>
        <p:spPr>
          <a:xfrm>
            <a:off x="8916913" y="6265174"/>
            <a:ext cx="4116916" cy="373062"/>
          </a:xfrm>
          <a:prstGeom prst="rect">
            <a:avLst/>
          </a:prstGeom>
          <a:noFill/>
          <a:ln>
            <a:noFill/>
          </a:ln>
        </p:spPr>
        <p:txBody>
          <a:bodyPr anchorCtr="0" anchor="t" bIns="32650" lIns="65300" spcFirstLastPara="1" rIns="65300" wrap="square" tIns="32650">
            <a:spAutoFit/>
          </a:bodyPr>
          <a:lstStyle/>
          <a:p>
            <a:pPr indent="0" lvl="0" marL="0" marR="0" rtl="0" algn="l">
              <a:lnSpc>
                <a:spcPct val="100000"/>
              </a:lnSpc>
              <a:spcBef>
                <a:spcPts val="0"/>
              </a:spcBef>
              <a:spcAft>
                <a:spcPts val="0"/>
              </a:spcAft>
              <a:buClr>
                <a:srgbClr val="000000"/>
              </a:buClr>
              <a:buSzPts val="2000"/>
              <a:buFont typeface="Arial"/>
              <a:buNone/>
            </a:pPr>
            <a:r>
              <a:rPr b="0" i="1" lang="en-GB" sz="2000" u="none" cap="none" strike="noStrike">
                <a:solidFill>
                  <a:srgbClr val="003F41"/>
                </a:solidFill>
                <a:latin typeface="Corbel"/>
                <a:ea typeface="Corbel"/>
                <a:cs typeface="Corbel"/>
                <a:sym typeface="Corbel"/>
              </a:rPr>
              <a:t>/company/elixir-europe</a:t>
            </a:r>
            <a:endParaRPr b="0" i="1" sz="2000" u="none" cap="none" strike="noStrike">
              <a:solidFill>
                <a:srgbClr val="003F41"/>
              </a:solidFill>
              <a:latin typeface="Corbel"/>
              <a:ea typeface="Corbel"/>
              <a:cs typeface="Corbel"/>
              <a:sym typeface="Corbel"/>
            </a:endParaRPr>
          </a:p>
        </p:txBody>
      </p:sp>
      <p:sp>
        <p:nvSpPr>
          <p:cNvPr id="39" name="Google Shape;39;p23"/>
          <p:cNvSpPr txBox="1"/>
          <p:nvPr>
            <p:ph type="ctrTitle"/>
          </p:nvPr>
        </p:nvSpPr>
        <p:spPr>
          <a:xfrm>
            <a:off x="911424" y="3645025"/>
            <a:ext cx="10363200" cy="1225021"/>
          </a:xfrm>
          <a:prstGeom prst="rect">
            <a:avLst/>
          </a:prstGeom>
          <a:noFill/>
          <a:ln>
            <a:noFill/>
          </a:ln>
        </p:spPr>
        <p:txBody>
          <a:bodyPr anchorCtr="0" anchor="t" bIns="0" lIns="0" spcFirstLastPara="1" rIns="0" wrap="square" tIns="0">
            <a:normAutofit/>
          </a:bodyPr>
          <a:lstStyle>
            <a:lvl1pPr lvl="0" algn="r">
              <a:lnSpc>
                <a:spcPct val="100000"/>
              </a:lnSpc>
              <a:spcBef>
                <a:spcPts val="0"/>
              </a:spcBef>
              <a:spcAft>
                <a:spcPts val="0"/>
              </a:spcAft>
              <a:buSzPts val="1400"/>
              <a:buNone/>
              <a:defRPr b="1" sz="4000">
                <a:solidFill>
                  <a:srgbClr val="172C4B"/>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3"/>
          <p:cNvSpPr txBox="1"/>
          <p:nvPr>
            <p:ph idx="1" type="body"/>
          </p:nvPr>
        </p:nvSpPr>
        <p:spPr>
          <a:xfrm>
            <a:off x="6768075" y="4869160"/>
            <a:ext cx="4512733" cy="360040"/>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360"/>
              </a:spcBef>
              <a:spcAft>
                <a:spcPts val="0"/>
              </a:spcAft>
              <a:buSzPts val="1800"/>
              <a:buFont typeface="Corbel"/>
              <a:buNone/>
              <a:defRPr sz="1800">
                <a:solidFill>
                  <a:schemeClr val="dk2"/>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CELERATE slide content">
  <p:cSld name="EXCELERATE slide content">
    <p:spTree>
      <p:nvGrpSpPr>
        <p:cNvPr id="41" name="Shape 41"/>
        <p:cNvGrpSpPr/>
        <p:nvPr/>
      </p:nvGrpSpPr>
      <p:grpSpPr>
        <a:xfrm>
          <a:off x="0" y="0"/>
          <a:ext cx="0" cy="0"/>
          <a:chOff x="0" y="0"/>
          <a:chExt cx="0" cy="0"/>
        </a:xfrm>
      </p:grpSpPr>
      <p:pic>
        <p:nvPicPr>
          <p:cNvPr descr="Excelerate_whitebackground.png" id="42" name="Google Shape;42;p24"/>
          <p:cNvPicPr preferRelativeResize="0"/>
          <p:nvPr/>
        </p:nvPicPr>
        <p:blipFill rotWithShape="1">
          <a:blip r:embed="rId2">
            <a:alphaModFix/>
          </a:blip>
          <a:srcRect b="0" l="0" r="0" t="0"/>
          <a:stretch/>
        </p:blipFill>
        <p:spPr>
          <a:xfrm>
            <a:off x="7823201" y="5798634"/>
            <a:ext cx="2129367" cy="779966"/>
          </a:xfrm>
          <a:prstGeom prst="rect">
            <a:avLst/>
          </a:prstGeom>
          <a:noFill/>
          <a:ln>
            <a:noFill/>
          </a:ln>
        </p:spPr>
      </p:pic>
      <p:pic>
        <p:nvPicPr>
          <p:cNvPr id="43" name="Google Shape;43;p24"/>
          <p:cNvPicPr preferRelativeResize="0"/>
          <p:nvPr/>
        </p:nvPicPr>
        <p:blipFill rotWithShape="1">
          <a:blip r:embed="rId3">
            <a:alphaModFix/>
          </a:blip>
          <a:srcRect b="0" l="0" r="0" t="0"/>
          <a:stretch/>
        </p:blipFill>
        <p:spPr>
          <a:xfrm>
            <a:off x="10320868" y="5786024"/>
            <a:ext cx="1335617" cy="844964"/>
          </a:xfrm>
          <a:prstGeom prst="rect">
            <a:avLst/>
          </a:prstGeom>
          <a:noFill/>
          <a:ln>
            <a:noFill/>
          </a:ln>
        </p:spPr>
      </p:pic>
      <p:sp>
        <p:nvSpPr>
          <p:cNvPr id="44" name="Google Shape;44;p24"/>
          <p:cNvSpPr txBox="1"/>
          <p:nvPr>
            <p:ph type="title"/>
          </p:nvPr>
        </p:nvSpPr>
        <p:spPr>
          <a:xfrm>
            <a:off x="719667" y="333375"/>
            <a:ext cx="10871200" cy="50323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711200" y="1525589"/>
            <a:ext cx="10871200" cy="4351337"/>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 innholdsdeler" type="twoObj">
  <p:cSld name="TWO_OBJECTS">
    <p:spTree>
      <p:nvGrpSpPr>
        <p:cNvPr id="46" name="Shape 46"/>
        <p:cNvGrpSpPr/>
        <p:nvPr/>
      </p:nvGrpSpPr>
      <p:grpSpPr>
        <a:xfrm>
          <a:off x="0" y="0"/>
          <a:ext cx="0" cy="0"/>
          <a:chOff x="0" y="0"/>
          <a:chExt cx="0" cy="0"/>
        </a:xfrm>
      </p:grpSpPr>
      <p:pic>
        <p:nvPicPr>
          <p:cNvPr descr="ELIXIR_logo.jpg" id="47" name="Google Shape;47;p25"/>
          <p:cNvPicPr preferRelativeResize="0"/>
          <p:nvPr/>
        </p:nvPicPr>
        <p:blipFill rotWithShape="1">
          <a:blip r:embed="rId2">
            <a:alphaModFix/>
          </a:blip>
          <a:srcRect b="0" l="0" r="0" t="0"/>
          <a:stretch/>
        </p:blipFill>
        <p:spPr>
          <a:xfrm>
            <a:off x="10513484" y="5754029"/>
            <a:ext cx="1320800" cy="942047"/>
          </a:xfrm>
          <a:prstGeom prst="rect">
            <a:avLst/>
          </a:prstGeom>
          <a:noFill/>
          <a:ln>
            <a:noFill/>
          </a:ln>
        </p:spPr>
      </p:pic>
      <p:sp>
        <p:nvSpPr>
          <p:cNvPr id="48" name="Google Shape;48;p25"/>
          <p:cNvSpPr txBox="1"/>
          <p:nvPr>
            <p:ph type="title"/>
          </p:nvPr>
        </p:nvSpPr>
        <p:spPr>
          <a:xfrm>
            <a:off x="719403" y="332656"/>
            <a:ext cx="10871200" cy="57606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p:nvPr>
            <p:ph idx="1" type="body"/>
          </p:nvPr>
        </p:nvSpPr>
        <p:spPr>
          <a:xfrm>
            <a:off x="711200" y="1219200"/>
            <a:ext cx="5334000" cy="4351338"/>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560"/>
              </a:spcBef>
              <a:spcAft>
                <a:spcPts val="0"/>
              </a:spcAft>
              <a:buSzPts val="2800"/>
              <a:buFont typeface="Corbel"/>
              <a:buChar char="•"/>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600"/>
              </a:spcBef>
              <a:spcAft>
                <a:spcPts val="0"/>
              </a:spcAft>
              <a:buSzPts val="2000"/>
              <a:buChar char="•"/>
              <a:defRPr sz="2000"/>
            </a:lvl3pPr>
            <a:lvl4pPr indent="-342900" lvl="3" marL="1828800" algn="l">
              <a:lnSpc>
                <a:spcPct val="100000"/>
              </a:lnSpc>
              <a:spcBef>
                <a:spcPts val="600"/>
              </a:spcBef>
              <a:spcAft>
                <a:spcPts val="0"/>
              </a:spcAft>
              <a:buSzPts val="1800"/>
              <a:buChar char="•"/>
              <a:defRPr sz="1800"/>
            </a:lvl4pPr>
            <a:lvl5pPr indent="-342900" lvl="4" marL="2286000" algn="l">
              <a:lnSpc>
                <a:spcPct val="100000"/>
              </a:lnSpc>
              <a:spcBef>
                <a:spcPts val="600"/>
              </a:spcBef>
              <a:spcAft>
                <a:spcPts val="0"/>
              </a:spcAft>
              <a:buSzPts val="1800"/>
              <a:buChar char="•"/>
              <a:defRPr sz="1800"/>
            </a:lvl5pPr>
            <a:lvl6pPr indent="-342900" lvl="5" marL="2743200" algn="l">
              <a:lnSpc>
                <a:spcPct val="100000"/>
              </a:lnSpc>
              <a:spcBef>
                <a:spcPts val="60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0" name="Google Shape;50;p25"/>
          <p:cNvSpPr txBox="1"/>
          <p:nvPr>
            <p:ph idx="2" type="body"/>
          </p:nvPr>
        </p:nvSpPr>
        <p:spPr>
          <a:xfrm>
            <a:off x="6248400" y="1219200"/>
            <a:ext cx="5334000" cy="4351338"/>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560"/>
              </a:spcBef>
              <a:spcAft>
                <a:spcPts val="0"/>
              </a:spcAft>
              <a:buSzPts val="2800"/>
              <a:buFont typeface="Corbel"/>
              <a:buChar char="•"/>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600"/>
              </a:spcBef>
              <a:spcAft>
                <a:spcPts val="0"/>
              </a:spcAft>
              <a:buSzPts val="2000"/>
              <a:buChar char="•"/>
              <a:defRPr sz="2000"/>
            </a:lvl3pPr>
            <a:lvl4pPr indent="-342900" lvl="3" marL="1828800" algn="l">
              <a:lnSpc>
                <a:spcPct val="100000"/>
              </a:lnSpc>
              <a:spcBef>
                <a:spcPts val="600"/>
              </a:spcBef>
              <a:spcAft>
                <a:spcPts val="0"/>
              </a:spcAft>
              <a:buSzPts val="1800"/>
              <a:buChar char="•"/>
              <a:defRPr sz="1800"/>
            </a:lvl4pPr>
            <a:lvl5pPr indent="-342900" lvl="4" marL="2286000" algn="l">
              <a:lnSpc>
                <a:spcPct val="100000"/>
              </a:lnSpc>
              <a:spcBef>
                <a:spcPts val="600"/>
              </a:spcBef>
              <a:spcAft>
                <a:spcPts val="0"/>
              </a:spcAft>
              <a:buSzPts val="1800"/>
              <a:buChar char="•"/>
              <a:defRPr sz="1800"/>
            </a:lvl5pPr>
            <a:lvl6pPr indent="-342900" lvl="5" marL="2743200" algn="l">
              <a:lnSpc>
                <a:spcPct val="100000"/>
              </a:lnSpc>
              <a:spcBef>
                <a:spcPts val="60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e tittel" type="titleOnly">
  <p:cSld name="TITLE_ONLY">
    <p:spTree>
      <p:nvGrpSpPr>
        <p:cNvPr id="51" name="Shape 51"/>
        <p:cNvGrpSpPr/>
        <p:nvPr/>
      </p:nvGrpSpPr>
      <p:grpSpPr>
        <a:xfrm>
          <a:off x="0" y="0"/>
          <a:ext cx="0" cy="0"/>
          <a:chOff x="0" y="0"/>
          <a:chExt cx="0" cy="0"/>
        </a:xfrm>
      </p:grpSpPr>
      <p:pic>
        <p:nvPicPr>
          <p:cNvPr descr="ELIXIR_logo.jpg" id="52" name="Google Shape;52;p26"/>
          <p:cNvPicPr preferRelativeResize="0"/>
          <p:nvPr/>
        </p:nvPicPr>
        <p:blipFill rotWithShape="1">
          <a:blip r:embed="rId2">
            <a:alphaModFix/>
          </a:blip>
          <a:srcRect b="0" l="0" r="0" t="0"/>
          <a:stretch/>
        </p:blipFill>
        <p:spPr>
          <a:xfrm>
            <a:off x="10513484" y="5720577"/>
            <a:ext cx="1320800" cy="975500"/>
          </a:xfrm>
          <a:prstGeom prst="rect">
            <a:avLst/>
          </a:prstGeom>
          <a:noFill/>
          <a:ln>
            <a:noFill/>
          </a:ln>
        </p:spPr>
      </p:pic>
      <p:sp>
        <p:nvSpPr>
          <p:cNvPr id="53" name="Google Shape;53;p26"/>
          <p:cNvSpPr txBox="1"/>
          <p:nvPr>
            <p:ph type="title"/>
          </p:nvPr>
        </p:nvSpPr>
        <p:spPr>
          <a:xfrm>
            <a:off x="719403" y="332656"/>
            <a:ext cx="10871200" cy="57606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719667" y="333375"/>
            <a:ext cx="10871200" cy="50323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9pPr>
          </a:lstStyle>
          <a:p/>
        </p:txBody>
      </p:sp>
      <p:sp>
        <p:nvSpPr>
          <p:cNvPr id="11" name="Google Shape;11;p19"/>
          <p:cNvSpPr txBox="1"/>
          <p:nvPr>
            <p:ph idx="1" type="body"/>
          </p:nvPr>
        </p:nvSpPr>
        <p:spPr>
          <a:xfrm>
            <a:off x="711200" y="1525589"/>
            <a:ext cx="10871200" cy="4351337"/>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480"/>
              </a:spcBef>
              <a:spcAft>
                <a:spcPts val="0"/>
              </a:spcAft>
              <a:buClr>
                <a:schemeClr val="accent1"/>
              </a:buClr>
              <a:buSzPts val="2400"/>
              <a:buFont typeface="Corbel"/>
              <a:buChar char="•"/>
              <a:defRPr b="0" i="0" sz="2400" u="none" cap="none" strike="noStrike">
                <a:solidFill>
                  <a:schemeClr val="dk1"/>
                </a:solidFill>
                <a:latin typeface="Corbel"/>
                <a:ea typeface="Corbel"/>
                <a:cs typeface="Corbel"/>
                <a:sym typeface="Corbel"/>
              </a:defRPr>
            </a:lvl1pPr>
            <a:lvl2pPr indent="-355600" lvl="1" marL="9144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2pPr>
            <a:lvl3pPr indent="-355600" lvl="2" marL="13716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3pPr>
            <a:lvl4pPr indent="-355600" lvl="3" marL="18288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4pPr>
            <a:lvl5pPr indent="-355600" lvl="4" marL="22860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5pPr>
            <a:lvl6pPr indent="-355600" lvl="5" marL="27432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idx="1" type="subTitle"/>
          </p:nvPr>
        </p:nvSpPr>
        <p:spPr>
          <a:xfrm>
            <a:off x="2061248" y="3451136"/>
            <a:ext cx="10130752" cy="259228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rgbClr val="F57E20"/>
              </a:buClr>
              <a:buSzPts val="5120"/>
              <a:buFont typeface="Corbel"/>
              <a:buNone/>
            </a:pPr>
            <a:r>
              <a:rPr lang="en-GB" sz="5000">
                <a:solidFill>
                  <a:srgbClr val="F57E20"/>
                </a:solidFill>
              </a:rPr>
              <a:t>usegalaxy.no tools and workflows</a:t>
            </a:r>
            <a:endParaRPr sz="5000">
              <a:solidFill>
                <a:srgbClr val="F57E20"/>
              </a:solidFill>
            </a:endParaRPr>
          </a:p>
          <a:p>
            <a:pPr indent="0" lvl="0" marL="0" rtl="0" algn="l">
              <a:lnSpc>
                <a:spcPct val="70000"/>
              </a:lnSpc>
              <a:spcBef>
                <a:spcPts val="0"/>
              </a:spcBef>
              <a:spcAft>
                <a:spcPts val="0"/>
              </a:spcAft>
              <a:buClr>
                <a:srgbClr val="F57E20"/>
              </a:buClr>
              <a:buSzPts val="5120"/>
              <a:buFont typeface="Corbel"/>
              <a:buNone/>
            </a:pPr>
            <a:r>
              <a:t/>
            </a:r>
            <a:endParaRPr b="1" i="1" sz="2240">
              <a:solidFill>
                <a:srgbClr val="003F41"/>
              </a:solidFill>
              <a:latin typeface="Corbel"/>
              <a:ea typeface="Corbel"/>
              <a:cs typeface="Corbel"/>
              <a:sym typeface="Corbel"/>
            </a:endParaRPr>
          </a:p>
          <a:p>
            <a:pPr indent="0" lvl="0" marL="0" rtl="0" algn="l">
              <a:lnSpc>
                <a:spcPct val="70000"/>
              </a:lnSpc>
              <a:spcBef>
                <a:spcPts val="448"/>
              </a:spcBef>
              <a:spcAft>
                <a:spcPts val="0"/>
              </a:spcAft>
              <a:buClr>
                <a:srgbClr val="003F41"/>
              </a:buClr>
              <a:buSzPts val="2240"/>
              <a:buFont typeface="Corbel"/>
              <a:buNone/>
            </a:pPr>
            <a:r>
              <a:rPr b="1" lang="en-GB" sz="2240">
                <a:solidFill>
                  <a:srgbClr val="003F41"/>
                </a:solidFill>
              </a:rPr>
              <a:t>Thu-Hien TO, NMBU</a:t>
            </a:r>
            <a:endParaRPr b="1" sz="2240">
              <a:solidFill>
                <a:srgbClr val="003F41"/>
              </a:solidFill>
            </a:endParaRPr>
          </a:p>
          <a:p>
            <a:pPr indent="0" lvl="0" marL="0" rtl="0" algn="l">
              <a:lnSpc>
                <a:spcPct val="70000"/>
              </a:lnSpc>
              <a:spcBef>
                <a:spcPts val="448"/>
              </a:spcBef>
              <a:spcAft>
                <a:spcPts val="0"/>
              </a:spcAft>
              <a:buClr>
                <a:srgbClr val="003F41"/>
              </a:buClr>
              <a:buSzPts val="2240"/>
              <a:buFont typeface="Corbel"/>
              <a:buNone/>
            </a:pPr>
            <a:r>
              <a:rPr b="1" i="1" lang="en-GB" sz="2240">
                <a:solidFill>
                  <a:srgbClr val="003F41"/>
                </a:solidFill>
                <a:latin typeface="Corbel"/>
                <a:ea typeface="Corbel"/>
                <a:cs typeface="Corbel"/>
                <a:sym typeface="Corbel"/>
              </a:rPr>
              <a:t>ELIXIR Norway, Norwegian e-infrastructure for Life Sciences and usegalaxy.no</a:t>
            </a:r>
            <a:endParaRPr sz="2000"/>
          </a:p>
          <a:p>
            <a:pPr indent="0" lvl="0" marL="0" rtl="0" algn="l">
              <a:lnSpc>
                <a:spcPct val="70000"/>
              </a:lnSpc>
              <a:spcBef>
                <a:spcPts val="1008"/>
              </a:spcBef>
              <a:spcAft>
                <a:spcPts val="0"/>
              </a:spcAft>
              <a:buSzPts val="2040"/>
              <a:buFont typeface="Corbel"/>
              <a:buNone/>
            </a:pPr>
            <a:r>
              <a:t/>
            </a:r>
            <a:endParaRPr sz="2040">
              <a:solidFill>
                <a:srgbClr val="003F41"/>
              </a:solidFill>
              <a:latin typeface="Corbel"/>
              <a:ea typeface="Corbel"/>
              <a:cs typeface="Corbel"/>
              <a:sym typeface="Corbel"/>
            </a:endParaRPr>
          </a:p>
          <a:p>
            <a:pPr indent="0" lvl="0" marL="0" rtl="0" algn="l">
              <a:lnSpc>
                <a:spcPct val="70000"/>
              </a:lnSpc>
              <a:spcBef>
                <a:spcPts val="1600"/>
              </a:spcBef>
              <a:spcAft>
                <a:spcPts val="0"/>
              </a:spcAft>
              <a:buClr>
                <a:schemeClr val="dk1"/>
              </a:buClr>
              <a:buSzPts val="2040"/>
              <a:buFont typeface="Corbel"/>
              <a:buNone/>
            </a:pPr>
            <a:r>
              <a:t/>
            </a:r>
            <a:endParaRPr sz="2040">
              <a:solidFill>
                <a:srgbClr val="003F41"/>
              </a:solidFill>
              <a:latin typeface="Corbel"/>
              <a:ea typeface="Corbel"/>
              <a:cs typeface="Corbel"/>
              <a:sym typeface="Corbel"/>
            </a:endParaRPr>
          </a:p>
          <a:p>
            <a:pPr indent="0" lvl="0" marL="0" rtl="0" algn="ctr">
              <a:lnSpc>
                <a:spcPct val="70000"/>
              </a:lnSpc>
              <a:spcBef>
                <a:spcPts val="1000"/>
              </a:spcBef>
              <a:spcAft>
                <a:spcPts val="0"/>
              </a:spcAft>
              <a:buClr>
                <a:schemeClr val="dk1"/>
              </a:buClr>
              <a:buSzPts val="2040"/>
              <a:buFont typeface="Corbel"/>
              <a:buNone/>
            </a:pPr>
            <a:r>
              <a:t/>
            </a:r>
            <a:endParaRPr sz="2040">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Tool output</a:t>
            </a:r>
            <a:endParaRPr/>
          </a:p>
        </p:txBody>
      </p:sp>
      <p:sp>
        <p:nvSpPr>
          <p:cNvPr id="136" name="Google Shape;136;p31"/>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GB" sz="2400" u="none" cap="none" strike="noStrike">
                <a:solidFill>
                  <a:schemeClr val="dk1"/>
                </a:solidFill>
                <a:latin typeface="Corbel"/>
                <a:ea typeface="Corbel"/>
                <a:cs typeface="Corbel"/>
                <a:sym typeface="Corbel"/>
              </a:rPr>
              <a:t>Default output name: </a:t>
            </a:r>
            <a:r>
              <a:rPr b="0" i="0" lang="en-GB" sz="2400" u="none" cap="none" strike="noStrike">
                <a:solidFill>
                  <a:srgbClr val="00B050"/>
                </a:solidFill>
                <a:latin typeface="Corbel"/>
                <a:ea typeface="Corbel"/>
                <a:cs typeface="Corbel"/>
                <a:sym typeface="Corbel"/>
              </a:rPr>
              <a:t>(</a:t>
            </a:r>
            <a:r>
              <a:rPr b="0" i="1" lang="en-GB" sz="2400" u="none" cap="none" strike="noStrike">
                <a:solidFill>
                  <a:srgbClr val="00B050"/>
                </a:solidFill>
                <a:latin typeface="Corbel"/>
                <a:ea typeface="Corbel"/>
                <a:cs typeface="Corbel"/>
                <a:sym typeface="Corbel"/>
              </a:rPr>
              <a:t>tool_name</a:t>
            </a:r>
            <a:r>
              <a:rPr b="0" i="0" lang="en-GB" sz="2400" u="none" cap="none" strike="noStrike">
                <a:solidFill>
                  <a:srgbClr val="00B050"/>
                </a:solidFill>
                <a:latin typeface="Corbel"/>
                <a:ea typeface="Corbel"/>
                <a:cs typeface="Corbel"/>
                <a:sym typeface="Corbel"/>
              </a:rPr>
              <a:t>) on (</a:t>
            </a:r>
            <a:r>
              <a:rPr b="0" i="1" lang="en-GB" sz="2400" u="none" cap="none" strike="noStrike">
                <a:solidFill>
                  <a:srgbClr val="00B050"/>
                </a:solidFill>
                <a:latin typeface="Corbel"/>
                <a:ea typeface="Corbel"/>
                <a:cs typeface="Corbel"/>
                <a:sym typeface="Corbel"/>
              </a:rPr>
              <a:t>data i</a:t>
            </a:r>
            <a:r>
              <a:rPr b="0" i="0" lang="en-GB" sz="2400" u="none" cap="none" strike="noStrike">
                <a:solidFill>
                  <a:srgbClr val="00B050"/>
                </a:solidFill>
                <a:latin typeface="Corbel"/>
                <a:ea typeface="Corbel"/>
                <a:cs typeface="Corbel"/>
                <a:sym typeface="Corbel"/>
              </a:rPr>
              <a:t>): (</a:t>
            </a:r>
            <a:r>
              <a:rPr b="0" i="1" lang="en-GB" sz="2400" u="none" cap="none" strike="noStrike">
                <a:solidFill>
                  <a:srgbClr val="00B050"/>
                </a:solidFill>
                <a:latin typeface="Corbel"/>
                <a:ea typeface="Corbel"/>
                <a:cs typeface="Corbel"/>
                <a:sym typeface="Corbel"/>
              </a:rPr>
              <a:t>data type</a:t>
            </a:r>
            <a:r>
              <a:rPr b="0" i="0" lang="en-GB" sz="2400" u="none" cap="none" strike="noStrike">
                <a:solidFill>
                  <a:srgbClr val="00B050"/>
                </a:solidFill>
                <a:latin typeface="Corbel"/>
                <a:ea typeface="Corbel"/>
                <a:cs typeface="Corbel"/>
                <a:sym typeface="Corbel"/>
              </a:rPr>
              <a:t>)</a:t>
            </a:r>
            <a:endParaRPr b="0" i="0" sz="2400" u="none" cap="none" strike="noStrike">
              <a:solidFill>
                <a:srgbClr val="00B050"/>
              </a:solidFill>
              <a:latin typeface="Corbel"/>
              <a:ea typeface="Corbel"/>
              <a:cs typeface="Corbel"/>
              <a:sym typeface="Corbel"/>
            </a:endParaRPr>
          </a:p>
          <a:p>
            <a:pPr indent="0" lvl="0" marL="0" marR="0" rtl="0" algn="l">
              <a:lnSpc>
                <a:spcPct val="100000"/>
              </a:lnSpc>
              <a:spcBef>
                <a:spcPts val="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or </a:t>
            </a:r>
            <a:r>
              <a:rPr b="1" i="0" lang="en-GB" sz="2400" u="none" cap="none" strike="noStrike">
                <a:solidFill>
                  <a:schemeClr val="dk1"/>
                </a:solidFill>
                <a:latin typeface="Corbel"/>
                <a:ea typeface="Corbel"/>
                <a:cs typeface="Corbel"/>
                <a:sym typeface="Corbel"/>
              </a:rPr>
              <a:t>download</a:t>
            </a:r>
            <a:r>
              <a:rPr b="0" i="0" lang="en-GB" sz="2400" u="none" cap="none" strike="noStrike">
                <a:solidFill>
                  <a:schemeClr val="dk1"/>
                </a:solidFill>
                <a:latin typeface="Corbel"/>
                <a:ea typeface="Corbel"/>
                <a:cs typeface="Corbel"/>
                <a:sym typeface="Corbel"/>
              </a:rPr>
              <a:t> the dataset or get download </a:t>
            </a:r>
            <a:r>
              <a:rPr b="1" i="0" lang="en-GB" sz="2400" u="none" cap="none" strike="noStrike">
                <a:solidFill>
                  <a:schemeClr val="dk1"/>
                </a:solidFill>
                <a:latin typeface="Corbel"/>
                <a:ea typeface="Corbel"/>
                <a:cs typeface="Corbel"/>
                <a:sym typeface="Corbel"/>
              </a:rPr>
              <a:t>link</a:t>
            </a:r>
            <a:endParaRPr b="1" i="0" sz="1400" u="none" cap="none" strike="noStrike">
              <a:solidFill>
                <a:srgbClr val="000000"/>
              </a:solidFill>
              <a:latin typeface="Arial"/>
              <a:ea typeface="Arial"/>
              <a:cs typeface="Arial"/>
              <a:sym typeface="Arial"/>
            </a:endParaRPr>
          </a:p>
        </p:txBody>
      </p:sp>
      <p:sp>
        <p:nvSpPr>
          <p:cNvPr id="137" name="Google Shape;137;p31"/>
          <p:cNvSpPr/>
          <p:nvPr/>
        </p:nvSpPr>
        <p:spPr>
          <a:xfrm>
            <a:off x="5606164" y="2968663"/>
            <a:ext cx="4834865" cy="24135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Chart&#10;&#10;Description automatically generated" id="138" name="Google Shape;138;p31"/>
          <p:cNvPicPr preferRelativeResize="0"/>
          <p:nvPr/>
        </p:nvPicPr>
        <p:blipFill rotWithShape="1">
          <a:blip r:embed="rId3">
            <a:alphaModFix/>
          </a:blip>
          <a:srcRect b="0" l="0" r="0" t="0"/>
          <a:stretch/>
        </p:blipFill>
        <p:spPr>
          <a:xfrm>
            <a:off x="4337959" y="1475781"/>
            <a:ext cx="7772400" cy="5396326"/>
          </a:xfrm>
          <a:prstGeom prst="rect">
            <a:avLst/>
          </a:prstGeom>
          <a:noFill/>
          <a:ln>
            <a:noFill/>
          </a:ln>
        </p:spPr>
      </p:pic>
      <p:cxnSp>
        <p:nvCxnSpPr>
          <p:cNvPr id="139" name="Google Shape;139;p31"/>
          <p:cNvCxnSpPr/>
          <p:nvPr/>
        </p:nvCxnSpPr>
        <p:spPr>
          <a:xfrm>
            <a:off x="10348940" y="3491498"/>
            <a:ext cx="313509" cy="182880"/>
          </a:xfrm>
          <a:prstGeom prst="straightConnector1">
            <a:avLst/>
          </a:prstGeom>
          <a:noFill/>
          <a:ln cap="flat" cmpd="sng" w="9525">
            <a:solidFill>
              <a:srgbClr val="FF0000"/>
            </a:solidFill>
            <a:prstDash val="solid"/>
            <a:round/>
            <a:headEnd len="sm" w="sm" type="none"/>
            <a:tailEnd len="med" w="med" type="triangle"/>
          </a:ln>
        </p:spPr>
      </p:cxnSp>
      <p:sp>
        <p:nvSpPr>
          <p:cNvPr id="140" name="Google Shape;140;p31"/>
          <p:cNvSpPr/>
          <p:nvPr/>
        </p:nvSpPr>
        <p:spPr>
          <a:xfrm>
            <a:off x="10704352" y="3674378"/>
            <a:ext cx="276837" cy="13003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2"/>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Tool output: view job details</a:t>
            </a:r>
            <a:endParaRPr/>
          </a:p>
        </p:txBody>
      </p:sp>
      <p:sp>
        <p:nvSpPr>
          <p:cNvPr id="147" name="Google Shape;147;p32"/>
          <p:cNvSpPr txBox="1"/>
          <p:nvPr/>
        </p:nvSpPr>
        <p:spPr>
          <a:xfrm>
            <a:off x="372521" y="1257639"/>
            <a:ext cx="2716996" cy="52677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GB" sz="2400" u="none" cap="none" strike="noStrike">
                <a:solidFill>
                  <a:srgbClr val="000000"/>
                </a:solidFill>
                <a:latin typeface="Corbel"/>
                <a:ea typeface="Corbel"/>
                <a:cs typeface="Corbel"/>
                <a:sym typeface="Corbel"/>
              </a:rPr>
              <a:t>Report input files and parameters</a:t>
            </a:r>
            <a:endParaRPr/>
          </a:p>
          <a:p>
            <a:pPr indent="0" lvl="0" marL="0" marR="0" rtl="0" algn="l">
              <a:lnSpc>
                <a:spcPct val="100000"/>
              </a:lnSpc>
              <a:spcBef>
                <a:spcPts val="0"/>
              </a:spcBef>
              <a:spcAft>
                <a:spcPts val="0"/>
              </a:spcAft>
              <a:buNone/>
            </a:pPr>
            <a:r>
              <a:rPr b="0" i="0" lang="en-GB" sz="2400" u="none" cap="none" strike="noStrike">
                <a:solidFill>
                  <a:srgbClr val="000000"/>
                </a:solidFill>
                <a:latin typeface="Corbel"/>
                <a:ea typeface="Corbel"/>
                <a:cs typeface="Corbel"/>
                <a:sym typeface="Corbel"/>
              </a:rPr>
              <a:t>Tool ID</a:t>
            </a:r>
            <a:endParaRPr/>
          </a:p>
          <a:p>
            <a:pPr indent="0" lvl="0" marL="0" marR="0" rtl="0" algn="l">
              <a:lnSpc>
                <a:spcPct val="100000"/>
              </a:lnSpc>
              <a:spcBef>
                <a:spcPts val="0"/>
              </a:spcBef>
              <a:spcAft>
                <a:spcPts val="0"/>
              </a:spcAft>
              <a:buNone/>
            </a:pPr>
            <a:r>
              <a:rPr b="0" i="0" lang="en-GB" sz="2400" u="none" cap="none" strike="noStrike">
                <a:solidFill>
                  <a:srgbClr val="000000"/>
                </a:solidFill>
                <a:latin typeface="Corbel"/>
                <a:ea typeface="Corbel"/>
                <a:cs typeface="Corbel"/>
                <a:sym typeface="Corbel"/>
              </a:rPr>
              <a:t>Command line run in the back-end</a:t>
            </a:r>
            <a:endParaRPr/>
          </a:p>
          <a:p>
            <a:pPr indent="0" lvl="0" marL="0" marR="0" rtl="0" algn="l">
              <a:lnSpc>
                <a:spcPct val="100000"/>
              </a:lnSpc>
              <a:spcBef>
                <a:spcPts val="0"/>
              </a:spcBef>
              <a:spcAft>
                <a:spcPts val="0"/>
              </a:spcAft>
              <a:buNone/>
            </a:pPr>
            <a:r>
              <a:rPr b="0" i="0" lang="en-GB" sz="2400" u="none" cap="none" strike="noStrike">
                <a:solidFill>
                  <a:srgbClr val="000000"/>
                </a:solidFill>
                <a:latin typeface="Corbel"/>
                <a:ea typeface="Corbel"/>
                <a:cs typeface="Corbel"/>
                <a:sym typeface="Corbel"/>
              </a:rPr>
              <a:t>Job ID</a:t>
            </a:r>
            <a:endParaRPr b="0" i="0" sz="2400" u="none" cap="none" strike="noStrike">
              <a:solidFill>
                <a:srgbClr val="000000"/>
              </a:solidFill>
              <a:latin typeface="Corbel"/>
              <a:ea typeface="Corbel"/>
              <a:cs typeface="Corbel"/>
              <a:sym typeface="Corbel"/>
            </a:endParaRPr>
          </a:p>
        </p:txBody>
      </p:sp>
      <p:sp>
        <p:nvSpPr>
          <p:cNvPr id="148" name="Google Shape;148;p32"/>
          <p:cNvSpPr/>
          <p:nvPr/>
        </p:nvSpPr>
        <p:spPr>
          <a:xfrm>
            <a:off x="5606164" y="2968663"/>
            <a:ext cx="4834865" cy="24135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Chart&#10;&#10;Description automatically generated" id="149" name="Google Shape;149;p32"/>
          <p:cNvPicPr preferRelativeResize="0"/>
          <p:nvPr/>
        </p:nvPicPr>
        <p:blipFill rotWithShape="1">
          <a:blip r:embed="rId3">
            <a:alphaModFix/>
          </a:blip>
          <a:srcRect b="0" l="0" r="0" t="0"/>
          <a:stretch/>
        </p:blipFill>
        <p:spPr>
          <a:xfrm>
            <a:off x="4337959" y="1475781"/>
            <a:ext cx="7772400" cy="5396326"/>
          </a:xfrm>
          <a:prstGeom prst="rect">
            <a:avLst/>
          </a:prstGeom>
          <a:noFill/>
          <a:ln>
            <a:noFill/>
          </a:ln>
        </p:spPr>
      </p:pic>
      <p:cxnSp>
        <p:nvCxnSpPr>
          <p:cNvPr id="150" name="Google Shape;150;p32"/>
          <p:cNvCxnSpPr/>
          <p:nvPr/>
        </p:nvCxnSpPr>
        <p:spPr>
          <a:xfrm>
            <a:off x="10608877" y="3526045"/>
            <a:ext cx="313509" cy="182880"/>
          </a:xfrm>
          <a:prstGeom prst="straightConnector1">
            <a:avLst/>
          </a:prstGeom>
          <a:noFill/>
          <a:ln cap="flat" cmpd="sng" w="9525">
            <a:solidFill>
              <a:srgbClr val="FF0000"/>
            </a:solidFill>
            <a:prstDash val="solid"/>
            <a:round/>
            <a:headEnd len="sm" w="sm" type="none"/>
            <a:tailEnd len="med" w="med" type="triangle"/>
          </a:ln>
        </p:spPr>
      </p:cxnSp>
      <p:sp>
        <p:nvSpPr>
          <p:cNvPr id="151" name="Google Shape;151;p32"/>
          <p:cNvSpPr/>
          <p:nvPr/>
        </p:nvSpPr>
        <p:spPr>
          <a:xfrm>
            <a:off x="10951816" y="3678516"/>
            <a:ext cx="103736" cy="12803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2" name="Google Shape;152;p32"/>
          <p:cNvPicPr preferRelativeResize="0"/>
          <p:nvPr/>
        </p:nvPicPr>
        <p:blipFill rotWithShape="1">
          <a:blip r:embed="rId4">
            <a:alphaModFix/>
          </a:blip>
          <a:srcRect b="0" l="0" r="0" t="0"/>
          <a:stretch/>
        </p:blipFill>
        <p:spPr>
          <a:xfrm>
            <a:off x="3317834" y="1489888"/>
            <a:ext cx="7376235" cy="53822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Tool output: view job details</a:t>
            </a:r>
            <a:endParaRPr/>
          </a:p>
        </p:txBody>
      </p:sp>
      <p:sp>
        <p:nvSpPr>
          <p:cNvPr id="159" name="Google Shape;159;p33"/>
          <p:cNvSpPr/>
          <p:nvPr/>
        </p:nvSpPr>
        <p:spPr>
          <a:xfrm>
            <a:off x="5606164" y="2968663"/>
            <a:ext cx="4834865" cy="24135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Chart&#10;&#10;Description automatically generated" id="160" name="Google Shape;160;p33"/>
          <p:cNvPicPr preferRelativeResize="0"/>
          <p:nvPr/>
        </p:nvPicPr>
        <p:blipFill rotWithShape="1">
          <a:blip r:embed="rId3">
            <a:alphaModFix/>
          </a:blip>
          <a:srcRect b="0" l="0" r="0" t="0"/>
          <a:stretch/>
        </p:blipFill>
        <p:spPr>
          <a:xfrm>
            <a:off x="4337959" y="1475781"/>
            <a:ext cx="7772400" cy="5396326"/>
          </a:xfrm>
          <a:prstGeom prst="rect">
            <a:avLst/>
          </a:prstGeom>
          <a:noFill/>
          <a:ln>
            <a:noFill/>
          </a:ln>
        </p:spPr>
      </p:pic>
      <p:cxnSp>
        <p:nvCxnSpPr>
          <p:cNvPr id="161" name="Google Shape;161;p33"/>
          <p:cNvCxnSpPr/>
          <p:nvPr/>
        </p:nvCxnSpPr>
        <p:spPr>
          <a:xfrm>
            <a:off x="10608877" y="3526045"/>
            <a:ext cx="313509" cy="182880"/>
          </a:xfrm>
          <a:prstGeom prst="straightConnector1">
            <a:avLst/>
          </a:prstGeom>
          <a:noFill/>
          <a:ln cap="flat" cmpd="sng" w="9525">
            <a:solidFill>
              <a:srgbClr val="FF0000"/>
            </a:solidFill>
            <a:prstDash val="solid"/>
            <a:round/>
            <a:headEnd len="sm" w="sm" type="none"/>
            <a:tailEnd len="med" w="med" type="triangle"/>
          </a:ln>
        </p:spPr>
      </p:cxnSp>
      <p:sp>
        <p:nvSpPr>
          <p:cNvPr id="162" name="Google Shape;162;p33"/>
          <p:cNvSpPr/>
          <p:nvPr/>
        </p:nvSpPr>
        <p:spPr>
          <a:xfrm>
            <a:off x="10951816" y="3678516"/>
            <a:ext cx="103736" cy="12803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Graphical user interface, application, table&#10;&#10;Description automatically generated" id="163" name="Google Shape;163;p33"/>
          <p:cNvPicPr preferRelativeResize="0"/>
          <p:nvPr/>
        </p:nvPicPr>
        <p:blipFill rotWithShape="1">
          <a:blip r:embed="rId4">
            <a:alphaModFix/>
          </a:blip>
          <a:srcRect b="0" l="0" r="0" t="0"/>
          <a:stretch/>
        </p:blipFill>
        <p:spPr>
          <a:xfrm>
            <a:off x="4087053" y="1387572"/>
            <a:ext cx="6521824" cy="5492062"/>
          </a:xfrm>
          <a:prstGeom prst="rect">
            <a:avLst/>
          </a:prstGeom>
          <a:noFill/>
          <a:ln>
            <a:noFill/>
          </a:ln>
        </p:spPr>
      </p:pic>
      <p:sp>
        <p:nvSpPr>
          <p:cNvPr id="164" name="Google Shape;164;p33"/>
          <p:cNvSpPr txBox="1"/>
          <p:nvPr/>
        </p:nvSpPr>
        <p:spPr>
          <a:xfrm>
            <a:off x="432990" y="1257639"/>
            <a:ext cx="2716996" cy="52677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GB" sz="2400" u="none" cap="none" strike="noStrike">
                <a:solidFill>
                  <a:srgbClr val="000000"/>
                </a:solidFill>
                <a:latin typeface="Corbel"/>
                <a:ea typeface="Corbel"/>
                <a:cs typeface="Corbel"/>
                <a:sym typeface="Corbel"/>
              </a:rPr>
              <a:t>Running time</a:t>
            </a:r>
            <a:endParaRPr/>
          </a:p>
          <a:p>
            <a:pPr indent="0" lvl="0" marL="0" marR="0" rtl="0" algn="l">
              <a:lnSpc>
                <a:spcPct val="100000"/>
              </a:lnSpc>
              <a:spcBef>
                <a:spcPts val="0"/>
              </a:spcBef>
              <a:spcAft>
                <a:spcPts val="0"/>
              </a:spcAft>
              <a:buNone/>
            </a:pPr>
            <a:r>
              <a:rPr b="0" i="0" lang="en-GB" sz="2400" u="none" cap="none" strike="noStrike">
                <a:solidFill>
                  <a:srgbClr val="000000"/>
                </a:solidFill>
                <a:latin typeface="Corbel"/>
                <a:ea typeface="Corbel"/>
                <a:cs typeface="Corbel"/>
                <a:sym typeface="Corbel"/>
              </a:rPr>
              <a:t>Number of cpus and how much memory requested</a:t>
            </a:r>
            <a:endParaRPr/>
          </a:p>
          <a:p>
            <a:pPr indent="0" lvl="0" marL="0" marR="0" rtl="0" algn="l">
              <a:lnSpc>
                <a:spcPct val="100000"/>
              </a:lnSpc>
              <a:spcBef>
                <a:spcPts val="0"/>
              </a:spcBef>
              <a:spcAft>
                <a:spcPts val="0"/>
              </a:spcAft>
              <a:buNone/>
            </a:pPr>
            <a:r>
              <a:rPr b="0" i="0" lang="en-GB" sz="2400" u="none" cap="none" strike="noStrike">
                <a:solidFill>
                  <a:srgbClr val="000000"/>
                </a:solidFill>
                <a:latin typeface="Corbel"/>
                <a:ea typeface="Corbel"/>
                <a:cs typeface="Corbel"/>
                <a:sym typeface="Corbel"/>
              </a:rPr>
              <a:t>etc</a:t>
            </a:r>
            <a:endParaRPr b="0" i="0" sz="2400" u="none" cap="none" strike="noStrike">
              <a:solidFill>
                <a:srgbClr val="000000"/>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Graphical user interface, application&#10;&#10;Description automatically generated" id="170" name="Google Shape;170;p34"/>
          <p:cNvPicPr preferRelativeResize="0"/>
          <p:nvPr/>
        </p:nvPicPr>
        <p:blipFill rotWithShape="1">
          <a:blip r:embed="rId3">
            <a:alphaModFix/>
          </a:blip>
          <a:srcRect b="0" l="0" r="0" t="0"/>
          <a:stretch/>
        </p:blipFill>
        <p:spPr>
          <a:xfrm>
            <a:off x="4042377" y="1308202"/>
            <a:ext cx="8149623" cy="5428454"/>
          </a:xfrm>
          <a:prstGeom prst="rect">
            <a:avLst/>
          </a:prstGeom>
          <a:noFill/>
          <a:ln>
            <a:noFill/>
          </a:ln>
        </p:spPr>
      </p:pic>
      <p:sp>
        <p:nvSpPr>
          <p:cNvPr id="171" name="Google Shape;171;p34"/>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Rerun a job </a:t>
            </a:r>
            <a:endParaRPr/>
          </a:p>
        </p:txBody>
      </p:sp>
      <p:cxnSp>
        <p:nvCxnSpPr>
          <p:cNvPr id="172" name="Google Shape;172;p34"/>
          <p:cNvCxnSpPr/>
          <p:nvPr/>
        </p:nvCxnSpPr>
        <p:spPr>
          <a:xfrm>
            <a:off x="10652916" y="3258885"/>
            <a:ext cx="313509" cy="182880"/>
          </a:xfrm>
          <a:prstGeom prst="straightConnector1">
            <a:avLst/>
          </a:prstGeom>
          <a:noFill/>
          <a:ln cap="flat" cmpd="sng" w="9525">
            <a:solidFill>
              <a:srgbClr val="FF0000"/>
            </a:solidFill>
            <a:prstDash val="solid"/>
            <a:round/>
            <a:headEnd len="sm" w="sm" type="none"/>
            <a:tailEnd len="med" w="med" type="triangle"/>
          </a:ln>
        </p:spPr>
      </p:cxnSp>
      <p:sp>
        <p:nvSpPr>
          <p:cNvPr id="173" name="Google Shape;173;p34"/>
          <p:cNvSpPr/>
          <p:nvPr/>
        </p:nvSpPr>
        <p:spPr>
          <a:xfrm>
            <a:off x="10970872" y="3441765"/>
            <a:ext cx="153670" cy="12478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 name="Google Shape;174;p34"/>
          <p:cNvSpPr txBox="1"/>
          <p:nvPr/>
        </p:nvSpPr>
        <p:spPr>
          <a:xfrm>
            <a:off x="432990" y="1257639"/>
            <a:ext cx="2716996" cy="52677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GB" sz="2400" u="none" cap="none" strike="noStrike">
                <a:solidFill>
                  <a:srgbClr val="000000"/>
                </a:solidFill>
                <a:latin typeface="Corbel"/>
                <a:ea typeface="Corbel"/>
                <a:cs typeface="Corbel"/>
                <a:sym typeface="Corbel"/>
              </a:rPr>
              <a:t>All input files and parameters are reset automatically</a:t>
            </a:r>
            <a:endParaRPr b="0" i="0" sz="2400" u="none" cap="none" strike="noStrike">
              <a:solidFill>
                <a:srgbClr val="000000"/>
              </a:solidFill>
              <a:latin typeface="Corbel"/>
              <a:ea typeface="Corbel"/>
              <a:cs typeface="Corbel"/>
              <a:sym typeface="Cor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Visualize data</a:t>
            </a:r>
            <a:endParaRPr/>
          </a:p>
        </p:txBody>
      </p:sp>
      <p:sp>
        <p:nvSpPr>
          <p:cNvPr id="181" name="Google Shape;181;p35"/>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Depending on the data type, there</a:t>
            </a:r>
            <a:r>
              <a:rPr lang="en-GB" sz="2400">
                <a:solidFill>
                  <a:schemeClr val="dk1"/>
                </a:solidFill>
                <a:latin typeface="Corbel"/>
                <a:ea typeface="Corbel"/>
                <a:cs typeface="Corbel"/>
                <a:sym typeface="Corbel"/>
              </a:rPr>
              <a:t> a</a:t>
            </a:r>
            <a:r>
              <a:rPr b="0" i="0" lang="en-GB" sz="2400" u="none" cap="none" strike="noStrike">
                <a:solidFill>
                  <a:schemeClr val="dk1"/>
                </a:solidFill>
                <a:latin typeface="Corbel"/>
                <a:ea typeface="Corbel"/>
                <a:cs typeface="Corbel"/>
                <a:sym typeface="Corbel"/>
              </a:rPr>
              <a:t>re different tools to visualize them</a:t>
            </a:r>
            <a:endParaRPr/>
          </a:p>
          <a:p>
            <a:pPr indent="0" lvl="0" marL="0" marR="0" rtl="0" algn="l">
              <a:lnSpc>
                <a:spcPct val="100000"/>
              </a:lnSpc>
              <a:spcBef>
                <a:spcPts val="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Example of tabular file: </a:t>
            </a:r>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 Several types of plot</a:t>
            </a:r>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 Editor to manually edit text</a:t>
            </a:r>
            <a:endParaRPr/>
          </a:p>
          <a:p>
            <a:pPr indent="0" lvl="0" marL="0" marR="0" rtl="0" algn="l">
              <a:lnSpc>
                <a:spcPct val="100000"/>
              </a:lnSpc>
              <a:spcBef>
                <a:spcPts val="0"/>
              </a:spcBef>
              <a:spcAft>
                <a:spcPts val="0"/>
              </a:spcAft>
              <a:buClr>
                <a:schemeClr val="accent1"/>
              </a:buClr>
              <a:buSzPts val="2400"/>
              <a:buFont typeface="Corbel"/>
              <a:buNone/>
            </a:pPr>
            <a:r>
              <a:t/>
            </a:r>
            <a:endParaRPr b="0" i="0" sz="1400" u="none" cap="none" strike="noStrike">
              <a:solidFill>
                <a:srgbClr val="000000"/>
              </a:solidFill>
              <a:latin typeface="Arial"/>
              <a:ea typeface="Arial"/>
              <a:cs typeface="Arial"/>
              <a:sym typeface="Arial"/>
            </a:endParaRPr>
          </a:p>
        </p:txBody>
      </p:sp>
      <p:pic>
        <p:nvPicPr>
          <p:cNvPr descr="Graphical user interface, text, application, email&#10;&#10;Description automatically generated" id="182" name="Google Shape;182;p35"/>
          <p:cNvPicPr preferRelativeResize="0"/>
          <p:nvPr/>
        </p:nvPicPr>
        <p:blipFill rotWithShape="1">
          <a:blip r:embed="rId3">
            <a:alphaModFix/>
          </a:blip>
          <a:srcRect b="0" l="0" r="0" t="0"/>
          <a:stretch/>
        </p:blipFill>
        <p:spPr>
          <a:xfrm>
            <a:off x="5812103" y="584200"/>
            <a:ext cx="6261100" cy="6146800"/>
          </a:xfrm>
          <a:prstGeom prst="rect">
            <a:avLst/>
          </a:prstGeom>
          <a:noFill/>
          <a:ln>
            <a:noFill/>
          </a:ln>
        </p:spPr>
      </p:pic>
      <p:sp>
        <p:nvSpPr>
          <p:cNvPr id="183" name="Google Shape;183;p35"/>
          <p:cNvSpPr/>
          <p:nvPr/>
        </p:nvSpPr>
        <p:spPr>
          <a:xfrm>
            <a:off x="10960205" y="2562446"/>
            <a:ext cx="182716" cy="19504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35"/>
          <p:cNvSpPr/>
          <p:nvPr/>
        </p:nvSpPr>
        <p:spPr>
          <a:xfrm>
            <a:off x="5920232" y="2507168"/>
            <a:ext cx="4145280" cy="58858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35"/>
          <p:cNvSpPr/>
          <p:nvPr/>
        </p:nvSpPr>
        <p:spPr>
          <a:xfrm>
            <a:off x="5976620" y="4882068"/>
            <a:ext cx="1960880" cy="4773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6"/>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Visualize data</a:t>
            </a:r>
            <a:endParaRPr/>
          </a:p>
        </p:txBody>
      </p:sp>
      <p:sp>
        <p:nvSpPr>
          <p:cNvPr id="192" name="Google Shape;192;p36"/>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Example of bar diagram for tabular file:</a:t>
            </a:r>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 Can select column for x-axis and y-axis</a:t>
            </a:r>
            <a:endParaRPr/>
          </a:p>
          <a:p>
            <a:pPr indent="0" lvl="0" marL="0" marR="0" rtl="0" algn="l">
              <a:lnSpc>
                <a:spcPct val="100000"/>
              </a:lnSpc>
              <a:spcBef>
                <a:spcPts val="0"/>
              </a:spcBef>
              <a:spcAft>
                <a:spcPts val="0"/>
              </a:spcAft>
              <a:buClr>
                <a:schemeClr val="accent1"/>
              </a:buClr>
              <a:buSzPts val="2400"/>
              <a:buFont typeface="Corbel"/>
              <a:buNone/>
            </a:pPr>
            <a:r>
              <a:t/>
            </a:r>
            <a:endParaRPr b="0" i="0" sz="1400" u="none" cap="none" strike="noStrike">
              <a:solidFill>
                <a:srgbClr val="000000"/>
              </a:solidFill>
              <a:latin typeface="Arial"/>
              <a:ea typeface="Arial"/>
              <a:cs typeface="Arial"/>
              <a:sym typeface="Arial"/>
            </a:endParaRPr>
          </a:p>
        </p:txBody>
      </p:sp>
      <p:sp>
        <p:nvSpPr>
          <p:cNvPr id="193" name="Google Shape;193;p36"/>
          <p:cNvSpPr/>
          <p:nvPr/>
        </p:nvSpPr>
        <p:spPr>
          <a:xfrm>
            <a:off x="5606164" y="2968663"/>
            <a:ext cx="4834865" cy="24135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94" name="Google Shape;194;p36"/>
          <p:cNvPicPr preferRelativeResize="0"/>
          <p:nvPr/>
        </p:nvPicPr>
        <p:blipFill rotWithShape="1">
          <a:blip r:embed="rId3">
            <a:alphaModFix/>
          </a:blip>
          <a:srcRect b="0" l="0" r="0" t="0"/>
          <a:stretch/>
        </p:blipFill>
        <p:spPr>
          <a:xfrm>
            <a:off x="4245770" y="632143"/>
            <a:ext cx="7946230" cy="4291897"/>
          </a:xfrm>
          <a:prstGeom prst="rect">
            <a:avLst/>
          </a:prstGeom>
          <a:noFill/>
          <a:ln>
            <a:noFill/>
          </a:ln>
        </p:spPr>
      </p:pic>
      <p:sp>
        <p:nvSpPr>
          <p:cNvPr id="195" name="Google Shape;195;p36"/>
          <p:cNvSpPr/>
          <p:nvPr/>
        </p:nvSpPr>
        <p:spPr>
          <a:xfrm>
            <a:off x="10046208" y="594040"/>
            <a:ext cx="219456" cy="27159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36"/>
          <p:cNvSpPr/>
          <p:nvPr/>
        </p:nvSpPr>
        <p:spPr>
          <a:xfrm>
            <a:off x="8583168" y="3840480"/>
            <a:ext cx="1463040" cy="2560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36"/>
          <p:cNvSpPr/>
          <p:nvPr/>
        </p:nvSpPr>
        <p:spPr>
          <a:xfrm>
            <a:off x="8589264" y="4297680"/>
            <a:ext cx="1463040" cy="2560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Visualize data</a:t>
            </a:r>
            <a:endParaRPr/>
          </a:p>
        </p:txBody>
      </p:sp>
      <p:sp>
        <p:nvSpPr>
          <p:cNvPr id="204" name="Google Shape;204;p37"/>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Example of visualize an alignment bam data</a:t>
            </a:r>
            <a:endParaRPr b="0" i="0" sz="1400" u="none" cap="none" strike="noStrike">
              <a:solidFill>
                <a:srgbClr val="000000"/>
              </a:solidFill>
              <a:latin typeface="Arial"/>
              <a:ea typeface="Arial"/>
              <a:cs typeface="Arial"/>
              <a:sym typeface="Arial"/>
            </a:endParaRPr>
          </a:p>
        </p:txBody>
      </p:sp>
      <p:pic>
        <p:nvPicPr>
          <p:cNvPr id="205" name="Google Shape;205;p37"/>
          <p:cNvPicPr preferRelativeResize="0"/>
          <p:nvPr/>
        </p:nvPicPr>
        <p:blipFill rotWithShape="1">
          <a:blip r:embed="rId3">
            <a:alphaModFix/>
          </a:blip>
          <a:srcRect b="0" l="0" r="0" t="0"/>
          <a:stretch/>
        </p:blipFill>
        <p:spPr>
          <a:xfrm>
            <a:off x="4647698" y="1104901"/>
            <a:ext cx="7544302" cy="575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b="0" l="0" r="0" t="0"/>
          <a:stretch/>
        </p:blipFill>
        <p:spPr>
          <a:xfrm>
            <a:off x="4072127" y="1667763"/>
            <a:ext cx="8119873" cy="4991832"/>
          </a:xfrm>
          <a:prstGeom prst="rect">
            <a:avLst/>
          </a:prstGeom>
          <a:noFill/>
          <a:ln>
            <a:noFill/>
          </a:ln>
        </p:spPr>
      </p:pic>
      <p:sp>
        <p:nvSpPr>
          <p:cNvPr id="212" name="Google Shape;212;p38"/>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Visualize data</a:t>
            </a:r>
            <a:endParaRPr/>
          </a:p>
        </p:txBody>
      </p:sp>
      <p:sp>
        <p:nvSpPr>
          <p:cNvPr id="213" name="Google Shape;213;p38"/>
          <p:cNvSpPr txBox="1"/>
          <p:nvPr/>
        </p:nvSpPr>
        <p:spPr>
          <a:xfrm>
            <a:off x="719402" y="1253331"/>
            <a:ext cx="3352725" cy="56046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200" u="none" cap="none" strike="noStrike">
                <a:solidFill>
                  <a:schemeClr val="dk1"/>
                </a:solidFill>
                <a:latin typeface="Corbel"/>
                <a:ea typeface="Corbel"/>
                <a:cs typeface="Corbel"/>
                <a:sym typeface="Corbel"/>
              </a:rPr>
              <a:t>Example of visualize an alignment bam data:</a:t>
            </a:r>
            <a:endParaRPr/>
          </a:p>
          <a:p>
            <a:pPr indent="-342900" lvl="0" marL="342900" marR="0" rtl="0" algn="l">
              <a:lnSpc>
                <a:spcPct val="100000"/>
              </a:lnSpc>
              <a:spcBef>
                <a:spcPts val="0"/>
              </a:spcBef>
              <a:spcAft>
                <a:spcPts val="0"/>
              </a:spcAft>
              <a:buClr>
                <a:schemeClr val="accent1"/>
              </a:buClr>
              <a:buSzPts val="2400"/>
              <a:buFont typeface="Arial"/>
              <a:buChar char="-"/>
            </a:pPr>
            <a:r>
              <a:rPr b="0" i="0" lang="en-GB" sz="2200" u="none" cap="none" strike="noStrike">
                <a:solidFill>
                  <a:schemeClr val="dk1"/>
                </a:solidFill>
                <a:latin typeface="Corbel"/>
                <a:ea typeface="Corbel"/>
                <a:cs typeface="Corbel"/>
                <a:sym typeface="Corbel"/>
              </a:rPr>
              <a:t>Must have a </a:t>
            </a:r>
            <a:r>
              <a:rPr b="1" i="0" lang="en-GB" sz="2200" u="none" cap="none" strike="noStrike">
                <a:solidFill>
                  <a:schemeClr val="dk1"/>
                </a:solidFill>
                <a:latin typeface="Corbel"/>
                <a:ea typeface="Corbel"/>
                <a:cs typeface="Corbel"/>
                <a:sym typeface="Corbel"/>
              </a:rPr>
              <a:t>database</a:t>
            </a:r>
            <a:r>
              <a:rPr b="0" i="0" lang="en-GB" sz="2200" u="none" cap="none" strike="noStrike">
                <a:solidFill>
                  <a:schemeClr val="dk1"/>
                </a:solidFill>
                <a:latin typeface="Corbel"/>
                <a:ea typeface="Corbel"/>
                <a:cs typeface="Corbel"/>
                <a:sym typeface="Corbel"/>
              </a:rPr>
              <a:t> (reference genome build). You can build your own custom one</a:t>
            </a:r>
            <a:endParaRPr/>
          </a:p>
          <a:p>
            <a:pPr indent="-342900" lvl="0" marL="342900" marR="0" rtl="0" algn="l">
              <a:lnSpc>
                <a:spcPct val="100000"/>
              </a:lnSpc>
              <a:spcBef>
                <a:spcPts val="0"/>
              </a:spcBef>
              <a:spcAft>
                <a:spcPts val="0"/>
              </a:spcAft>
              <a:buClr>
                <a:schemeClr val="accent1"/>
              </a:buClr>
              <a:buSzPts val="2400"/>
              <a:buFont typeface="Arial"/>
              <a:buChar char="-"/>
            </a:pPr>
            <a:r>
              <a:rPr b="0" i="1" lang="en-GB" sz="2200" u="none" cap="none" strike="noStrike">
                <a:solidFill>
                  <a:schemeClr val="dk1"/>
                </a:solidFill>
                <a:latin typeface="Corbel"/>
                <a:ea typeface="Corbel"/>
                <a:cs typeface="Corbel"/>
                <a:sym typeface="Corbel"/>
              </a:rPr>
              <a:t>Trackster, JBrowse</a:t>
            </a:r>
            <a:r>
              <a:rPr b="0" i="0" lang="en-GB" sz="2200" u="none" cap="none" strike="noStrike">
                <a:solidFill>
                  <a:schemeClr val="dk1"/>
                </a:solidFill>
                <a:latin typeface="Corbel"/>
                <a:ea typeface="Corbel"/>
                <a:cs typeface="Corbel"/>
                <a:sym typeface="Corbel"/>
              </a:rPr>
              <a:t> tool: visualize on the usegalaxy.no server</a:t>
            </a:r>
            <a:endParaRPr/>
          </a:p>
          <a:p>
            <a:pPr indent="-342900" lvl="0" marL="342900" marR="0" rtl="0" algn="l">
              <a:lnSpc>
                <a:spcPct val="100000"/>
              </a:lnSpc>
              <a:spcBef>
                <a:spcPts val="0"/>
              </a:spcBef>
              <a:spcAft>
                <a:spcPts val="0"/>
              </a:spcAft>
              <a:buClr>
                <a:schemeClr val="accent1"/>
              </a:buClr>
              <a:buSzPts val="2400"/>
              <a:buFont typeface="Arial"/>
              <a:buChar char="-"/>
            </a:pPr>
            <a:r>
              <a:rPr b="0" i="1" lang="en-GB" sz="2200" u="none" cap="none" strike="noStrike">
                <a:solidFill>
                  <a:schemeClr val="dk1"/>
                </a:solidFill>
                <a:latin typeface="Corbel"/>
                <a:ea typeface="Corbel"/>
                <a:cs typeface="Corbel"/>
                <a:sym typeface="Corbel"/>
              </a:rPr>
              <a:t>UCSC, Ensembl</a:t>
            </a:r>
            <a:r>
              <a:rPr b="0" i="0" lang="en-GB" sz="2200" u="none" cap="none" strike="noStrike">
                <a:solidFill>
                  <a:schemeClr val="dk1"/>
                </a:solidFill>
                <a:latin typeface="Corbel"/>
                <a:ea typeface="Corbel"/>
                <a:cs typeface="Corbel"/>
                <a:sym typeface="Corbel"/>
              </a:rPr>
              <a:t>: visualize on their servers, only available if the reference genome exists on these servers</a:t>
            </a:r>
            <a:endParaRPr/>
          </a:p>
          <a:p>
            <a:pPr indent="-285750" lvl="0" marL="285750" marR="0" rtl="0" algn="l">
              <a:lnSpc>
                <a:spcPct val="100000"/>
              </a:lnSpc>
              <a:spcBef>
                <a:spcPts val="0"/>
              </a:spcBef>
              <a:spcAft>
                <a:spcPts val="0"/>
              </a:spcAft>
              <a:buClr>
                <a:schemeClr val="accent1"/>
              </a:buClr>
              <a:buSzPts val="2400"/>
              <a:buFont typeface="Arial"/>
              <a:buChar char="-"/>
            </a:pPr>
            <a:r>
              <a:rPr b="0" i="1" lang="en-GB" sz="2200" u="none" cap="none" strike="noStrike">
                <a:solidFill>
                  <a:schemeClr val="dk1"/>
                </a:solidFill>
                <a:latin typeface="Corbel"/>
                <a:ea typeface="Corbel"/>
                <a:cs typeface="Corbel"/>
                <a:sym typeface="Corbel"/>
              </a:rPr>
              <a:t>IGV, IGB</a:t>
            </a:r>
            <a:r>
              <a:rPr b="0" i="0" lang="en-GB" sz="2200" u="none" cap="none" strike="noStrike">
                <a:solidFill>
                  <a:schemeClr val="dk1"/>
                </a:solidFill>
                <a:latin typeface="Corbel"/>
                <a:ea typeface="Corbel"/>
                <a:cs typeface="Corbel"/>
                <a:sym typeface="Corbel"/>
              </a:rPr>
              <a:t>: need to install the software locally</a:t>
            </a:r>
            <a:endParaRPr b="0" i="0" sz="2200" u="none" cap="none" strike="noStrike">
              <a:solidFill>
                <a:srgbClr val="000000"/>
              </a:solidFill>
              <a:latin typeface="Arial"/>
              <a:ea typeface="Arial"/>
              <a:cs typeface="Arial"/>
              <a:sym typeface="Arial"/>
            </a:endParaRPr>
          </a:p>
        </p:txBody>
      </p:sp>
      <p:sp>
        <p:nvSpPr>
          <p:cNvPr id="214" name="Google Shape;214;p38"/>
          <p:cNvSpPr/>
          <p:nvPr/>
        </p:nvSpPr>
        <p:spPr>
          <a:xfrm>
            <a:off x="5791200" y="1971047"/>
            <a:ext cx="3657600" cy="45871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38"/>
          <p:cNvSpPr/>
          <p:nvPr/>
        </p:nvSpPr>
        <p:spPr>
          <a:xfrm>
            <a:off x="11592646" y="3482548"/>
            <a:ext cx="228567" cy="17860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38"/>
          <p:cNvSpPr/>
          <p:nvPr/>
        </p:nvSpPr>
        <p:spPr>
          <a:xfrm>
            <a:off x="11131295" y="3895852"/>
            <a:ext cx="146305" cy="13106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38"/>
          <p:cNvSpPr/>
          <p:nvPr/>
        </p:nvSpPr>
        <p:spPr>
          <a:xfrm>
            <a:off x="4090415" y="3602485"/>
            <a:ext cx="1371601" cy="13182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p38"/>
          <p:cNvSpPr/>
          <p:nvPr/>
        </p:nvSpPr>
        <p:spPr>
          <a:xfrm>
            <a:off x="10741153" y="4076438"/>
            <a:ext cx="1080060" cy="48692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Visualize data</a:t>
            </a:r>
            <a:endParaRPr/>
          </a:p>
        </p:txBody>
      </p:sp>
      <p:sp>
        <p:nvSpPr>
          <p:cNvPr id="225" name="Google Shape;225;p39"/>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Example of visualize an alignment bam data</a:t>
            </a:r>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 </a:t>
            </a:r>
            <a:r>
              <a:rPr b="0" i="1" lang="en-GB" sz="2400" u="none" cap="none" strike="noStrike">
                <a:solidFill>
                  <a:schemeClr val="dk1"/>
                </a:solidFill>
                <a:latin typeface="Corbel"/>
                <a:ea typeface="Corbel"/>
                <a:cs typeface="Corbel"/>
                <a:sym typeface="Corbel"/>
              </a:rPr>
              <a:t>Trackster</a:t>
            </a:r>
            <a:endParaRPr b="0" i="1"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accent1"/>
              </a:buClr>
              <a:buSzPts val="2400"/>
              <a:buFont typeface="Corbel"/>
              <a:buNone/>
            </a:pPr>
            <a:r>
              <a:t/>
            </a:r>
            <a:endParaRPr b="0" i="0" sz="1400" u="none" cap="none" strike="noStrike">
              <a:solidFill>
                <a:srgbClr val="000000"/>
              </a:solidFill>
              <a:latin typeface="Arial"/>
              <a:ea typeface="Arial"/>
              <a:cs typeface="Arial"/>
              <a:sym typeface="Arial"/>
            </a:endParaRPr>
          </a:p>
        </p:txBody>
      </p:sp>
      <p:sp>
        <p:nvSpPr>
          <p:cNvPr id="226" name="Google Shape;226;p39"/>
          <p:cNvSpPr/>
          <p:nvPr/>
        </p:nvSpPr>
        <p:spPr>
          <a:xfrm>
            <a:off x="5606164" y="2968663"/>
            <a:ext cx="4834865" cy="24135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Graphical user interface, application&#10;&#10;Description automatically generated" id="227" name="Google Shape;227;p39"/>
          <p:cNvPicPr preferRelativeResize="0"/>
          <p:nvPr/>
        </p:nvPicPr>
        <p:blipFill rotWithShape="1">
          <a:blip r:embed="rId3">
            <a:alphaModFix/>
          </a:blip>
          <a:srcRect b="0" l="0" r="0" t="0"/>
          <a:stretch/>
        </p:blipFill>
        <p:spPr>
          <a:xfrm>
            <a:off x="4176276" y="1253331"/>
            <a:ext cx="7694640" cy="35472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Visualize data</a:t>
            </a:r>
            <a:endParaRPr/>
          </a:p>
        </p:txBody>
      </p:sp>
      <p:sp>
        <p:nvSpPr>
          <p:cNvPr id="234" name="Google Shape;234;p40"/>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Example of visualize an alignment bam data</a:t>
            </a:r>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 </a:t>
            </a:r>
            <a:r>
              <a:rPr b="0" i="1" lang="en-GB" sz="2400" u="none" cap="none" strike="noStrike">
                <a:solidFill>
                  <a:schemeClr val="dk1"/>
                </a:solidFill>
                <a:latin typeface="Corbel"/>
                <a:ea typeface="Corbel"/>
                <a:cs typeface="Corbel"/>
                <a:sym typeface="Corbel"/>
              </a:rPr>
              <a:t>JBrowse</a:t>
            </a:r>
            <a:endParaRPr b="0" i="1"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accent1"/>
              </a:buClr>
              <a:buSzPts val="2400"/>
              <a:buFont typeface="Corbel"/>
              <a:buNone/>
            </a:pPr>
            <a:r>
              <a:t/>
            </a:r>
            <a:endParaRPr b="0" i="0" sz="1400" u="none" cap="none" strike="noStrike">
              <a:solidFill>
                <a:srgbClr val="000000"/>
              </a:solidFill>
              <a:latin typeface="Arial"/>
              <a:ea typeface="Arial"/>
              <a:cs typeface="Arial"/>
              <a:sym typeface="Arial"/>
            </a:endParaRPr>
          </a:p>
        </p:txBody>
      </p:sp>
      <p:sp>
        <p:nvSpPr>
          <p:cNvPr id="235" name="Google Shape;235;p40"/>
          <p:cNvSpPr/>
          <p:nvPr/>
        </p:nvSpPr>
        <p:spPr>
          <a:xfrm>
            <a:off x="5606164" y="2968663"/>
            <a:ext cx="4834865" cy="24135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36" name="Google Shape;236;p40"/>
          <p:cNvPicPr preferRelativeResize="0"/>
          <p:nvPr/>
        </p:nvPicPr>
        <p:blipFill rotWithShape="1">
          <a:blip r:embed="rId3">
            <a:alphaModFix/>
          </a:blip>
          <a:srcRect b="0" l="0" r="0" t="0"/>
          <a:stretch/>
        </p:blipFill>
        <p:spPr>
          <a:xfrm>
            <a:off x="4686300" y="980728"/>
            <a:ext cx="7294297" cy="460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310318"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Galaxy tool panel</a:t>
            </a:r>
            <a:endParaRPr/>
          </a:p>
        </p:txBody>
      </p:sp>
      <p:sp>
        <p:nvSpPr>
          <p:cNvPr id="64" name="Google Shape;64;p2"/>
          <p:cNvSpPr txBox="1"/>
          <p:nvPr/>
        </p:nvSpPr>
        <p:spPr>
          <a:xfrm>
            <a:off x="268299"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Tools are available from the Tool menu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Organised under sub-menus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Possible to browse and search by 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You can make your own list of favourite tools</a:t>
            </a:r>
            <a:endParaRPr b="0" i="0" sz="1400" u="none" cap="none" strike="noStrike">
              <a:solidFill>
                <a:srgbClr val="000000"/>
              </a:solidFill>
              <a:latin typeface="Arial"/>
              <a:ea typeface="Arial"/>
              <a:cs typeface="Arial"/>
              <a:sym typeface="Arial"/>
            </a:endParaRPr>
          </a:p>
        </p:txBody>
      </p:sp>
      <p:pic>
        <p:nvPicPr>
          <p:cNvPr descr="Graphical user interface, text, application&#10;&#10;Description automatically generated" id="65" name="Google Shape;65;p2"/>
          <p:cNvPicPr preferRelativeResize="0"/>
          <p:nvPr/>
        </p:nvPicPr>
        <p:blipFill rotWithShape="1">
          <a:blip r:embed="rId3">
            <a:alphaModFix/>
          </a:blip>
          <a:srcRect b="0" l="0" r="0" t="0"/>
          <a:stretch/>
        </p:blipFill>
        <p:spPr>
          <a:xfrm>
            <a:off x="3828373" y="1585987"/>
            <a:ext cx="8363627" cy="52720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Visualize data</a:t>
            </a:r>
            <a:endParaRPr/>
          </a:p>
        </p:txBody>
      </p:sp>
      <p:sp>
        <p:nvSpPr>
          <p:cNvPr id="243" name="Google Shape;243;p41"/>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Example of visualize an alignment bam data</a:t>
            </a:r>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 </a:t>
            </a:r>
            <a:r>
              <a:rPr b="0" i="1" lang="en-GB" sz="2400" u="none" cap="none" strike="noStrike">
                <a:solidFill>
                  <a:schemeClr val="dk1"/>
                </a:solidFill>
                <a:latin typeface="Corbel"/>
                <a:ea typeface="Corbel"/>
                <a:cs typeface="Corbel"/>
                <a:sym typeface="Corbel"/>
              </a:rPr>
              <a:t>UCSC</a:t>
            </a:r>
            <a:endParaRPr b="0" i="1"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accent1"/>
              </a:buClr>
              <a:buSzPts val="2400"/>
              <a:buFont typeface="Corbel"/>
              <a:buNone/>
            </a:pPr>
            <a:r>
              <a:t/>
            </a:r>
            <a:endParaRPr b="0" i="0" sz="1400" u="none" cap="none" strike="noStrike">
              <a:solidFill>
                <a:srgbClr val="000000"/>
              </a:solidFill>
              <a:latin typeface="Arial"/>
              <a:ea typeface="Arial"/>
              <a:cs typeface="Arial"/>
              <a:sym typeface="Arial"/>
            </a:endParaRPr>
          </a:p>
        </p:txBody>
      </p:sp>
      <p:sp>
        <p:nvSpPr>
          <p:cNvPr id="244" name="Google Shape;244;p41"/>
          <p:cNvSpPr/>
          <p:nvPr/>
        </p:nvSpPr>
        <p:spPr>
          <a:xfrm>
            <a:off x="6410299" y="2950303"/>
            <a:ext cx="4834865" cy="24135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45" name="Google Shape;245;p41"/>
          <p:cNvPicPr preferRelativeResize="0"/>
          <p:nvPr/>
        </p:nvPicPr>
        <p:blipFill rotWithShape="1">
          <a:blip r:embed="rId3">
            <a:alphaModFix/>
          </a:blip>
          <a:srcRect b="0" l="0" r="0" t="0"/>
          <a:stretch/>
        </p:blipFill>
        <p:spPr>
          <a:xfrm>
            <a:off x="5781702" y="544607"/>
            <a:ext cx="6270597" cy="4646456"/>
          </a:xfrm>
          <a:prstGeom prst="rect">
            <a:avLst/>
          </a:prstGeom>
          <a:noFill/>
          <a:ln>
            <a:noFill/>
          </a:ln>
        </p:spPr>
      </p:pic>
      <p:pic>
        <p:nvPicPr>
          <p:cNvPr descr="Timeline&#10;&#10;Description automatically generated" id="246" name="Google Shape;246;p41"/>
          <p:cNvPicPr preferRelativeResize="0"/>
          <p:nvPr/>
        </p:nvPicPr>
        <p:blipFill rotWithShape="1">
          <a:blip r:embed="rId4">
            <a:alphaModFix/>
          </a:blip>
          <a:srcRect b="0" l="0" r="0" t="0"/>
          <a:stretch/>
        </p:blipFill>
        <p:spPr>
          <a:xfrm>
            <a:off x="5435600" y="3769262"/>
            <a:ext cx="6616699" cy="30887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0"/>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Galaxy workflows</a:t>
            </a:r>
            <a:endParaRPr/>
          </a:p>
        </p:txBody>
      </p:sp>
      <p:sp>
        <p:nvSpPr>
          <p:cNvPr id="253" name="Google Shape;253;p10"/>
          <p:cNvSpPr txBox="1"/>
          <p:nvPr/>
        </p:nvSpPr>
        <p:spPr>
          <a:xfrm>
            <a:off x="719403" y="1253331"/>
            <a:ext cx="1087120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A workflow in Galaxy is basically a string of tools, where the output from one tool becomes the input for the next</a:t>
            </a:r>
            <a:endParaRPr b="0" i="0" sz="1400" u="none" cap="none" strike="noStrike">
              <a:solidFill>
                <a:srgbClr val="000000"/>
              </a:solidFill>
              <a:latin typeface="Arial"/>
              <a:ea typeface="Arial"/>
              <a:cs typeface="Arial"/>
              <a:sym typeface="Arial"/>
            </a:endParaRPr>
          </a:p>
        </p:txBody>
      </p:sp>
      <p:sp>
        <p:nvSpPr>
          <p:cNvPr id="254" name="Google Shape;254;p10"/>
          <p:cNvSpPr/>
          <p:nvPr/>
        </p:nvSpPr>
        <p:spPr>
          <a:xfrm>
            <a:off x="719403" y="2875724"/>
            <a:ext cx="1798511" cy="437322"/>
          </a:xfrm>
          <a:prstGeom prst="rect">
            <a:avLst/>
          </a:prstGeom>
          <a:solidFill>
            <a:srgbClr val="EFD9AD"/>
          </a:solidFill>
          <a:ln cap="flat" cmpd="sng" w="9525">
            <a:solidFill>
              <a:srgbClr val="D8A8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Tool 1</a:t>
            </a:r>
            <a:endParaRPr b="0" i="0" sz="1400" u="none" cap="none" strike="noStrike">
              <a:solidFill>
                <a:srgbClr val="000000"/>
              </a:solidFill>
              <a:latin typeface="Arial"/>
              <a:ea typeface="Arial"/>
              <a:cs typeface="Arial"/>
              <a:sym typeface="Arial"/>
            </a:endParaRPr>
          </a:p>
        </p:txBody>
      </p:sp>
      <p:sp>
        <p:nvSpPr>
          <p:cNvPr id="255" name="Google Shape;255;p10"/>
          <p:cNvSpPr/>
          <p:nvPr/>
        </p:nvSpPr>
        <p:spPr>
          <a:xfrm>
            <a:off x="719403" y="3313046"/>
            <a:ext cx="1798511" cy="437320"/>
          </a:xfrm>
          <a:prstGeom prst="rect">
            <a:avLst/>
          </a:prstGeom>
          <a:solidFill>
            <a:schemeClr val="lt1"/>
          </a:solidFill>
          <a:ln cap="flat" cmpd="sng" w="9525">
            <a:solidFill>
              <a:srgbClr val="D8A8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p:txBody>
      </p:sp>
      <p:sp>
        <p:nvSpPr>
          <p:cNvPr id="256" name="Google Shape;256;p10"/>
          <p:cNvSpPr/>
          <p:nvPr/>
        </p:nvSpPr>
        <p:spPr>
          <a:xfrm>
            <a:off x="3204186" y="2875724"/>
            <a:ext cx="1798511" cy="437322"/>
          </a:xfrm>
          <a:prstGeom prst="rect">
            <a:avLst/>
          </a:prstGeom>
          <a:solidFill>
            <a:srgbClr val="EFD9AD"/>
          </a:solidFill>
          <a:ln cap="flat" cmpd="sng" w="9525">
            <a:solidFill>
              <a:srgbClr val="D8A8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Tool 2</a:t>
            </a:r>
            <a:endParaRPr b="0" i="0" sz="1400" u="none" cap="none" strike="noStrike">
              <a:solidFill>
                <a:srgbClr val="000000"/>
              </a:solidFill>
              <a:latin typeface="Arial"/>
              <a:ea typeface="Arial"/>
              <a:cs typeface="Arial"/>
              <a:sym typeface="Arial"/>
            </a:endParaRPr>
          </a:p>
        </p:txBody>
      </p:sp>
      <p:sp>
        <p:nvSpPr>
          <p:cNvPr id="257" name="Google Shape;257;p10"/>
          <p:cNvSpPr/>
          <p:nvPr/>
        </p:nvSpPr>
        <p:spPr>
          <a:xfrm>
            <a:off x="3204186" y="3313046"/>
            <a:ext cx="1798511" cy="437320"/>
          </a:xfrm>
          <a:prstGeom prst="rect">
            <a:avLst/>
          </a:prstGeom>
          <a:solidFill>
            <a:schemeClr val="lt1"/>
          </a:solidFill>
          <a:ln cap="flat" cmpd="sng" w="9525">
            <a:solidFill>
              <a:srgbClr val="D8A8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p:txBody>
      </p:sp>
      <p:sp>
        <p:nvSpPr>
          <p:cNvPr id="258" name="Google Shape;258;p10"/>
          <p:cNvSpPr/>
          <p:nvPr/>
        </p:nvSpPr>
        <p:spPr>
          <a:xfrm>
            <a:off x="5688969" y="2875724"/>
            <a:ext cx="1798511" cy="437322"/>
          </a:xfrm>
          <a:prstGeom prst="rect">
            <a:avLst/>
          </a:prstGeom>
          <a:solidFill>
            <a:srgbClr val="EFD9AD"/>
          </a:solidFill>
          <a:ln cap="flat" cmpd="sng" w="9525">
            <a:solidFill>
              <a:srgbClr val="D8A8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Tool 3</a:t>
            </a:r>
            <a:endParaRPr b="0" i="0" sz="1400" u="none" cap="none" strike="noStrike">
              <a:solidFill>
                <a:srgbClr val="000000"/>
              </a:solidFill>
              <a:latin typeface="Arial"/>
              <a:ea typeface="Arial"/>
              <a:cs typeface="Arial"/>
              <a:sym typeface="Arial"/>
            </a:endParaRPr>
          </a:p>
        </p:txBody>
      </p:sp>
      <p:sp>
        <p:nvSpPr>
          <p:cNvPr id="259" name="Google Shape;259;p10"/>
          <p:cNvSpPr/>
          <p:nvPr/>
        </p:nvSpPr>
        <p:spPr>
          <a:xfrm>
            <a:off x="5688969" y="3313046"/>
            <a:ext cx="1798511" cy="437320"/>
          </a:xfrm>
          <a:prstGeom prst="rect">
            <a:avLst/>
          </a:prstGeom>
          <a:solidFill>
            <a:schemeClr val="lt1"/>
          </a:solidFill>
          <a:ln cap="flat" cmpd="sng" w="9525">
            <a:solidFill>
              <a:srgbClr val="D8A8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p:txBody>
      </p:sp>
      <p:cxnSp>
        <p:nvCxnSpPr>
          <p:cNvPr id="260" name="Google Shape;260;p10"/>
          <p:cNvCxnSpPr>
            <a:stCxn id="255" idx="3"/>
          </p:cNvCxnSpPr>
          <p:nvPr/>
        </p:nvCxnSpPr>
        <p:spPr>
          <a:xfrm flipH="1" rot="10800000">
            <a:off x="2517914" y="3127606"/>
            <a:ext cx="686400" cy="404100"/>
          </a:xfrm>
          <a:prstGeom prst="curvedConnector3">
            <a:avLst>
              <a:gd fmla="val 49991" name="adj1"/>
            </a:avLst>
          </a:prstGeom>
          <a:solidFill>
            <a:schemeClr val="accent1"/>
          </a:solidFill>
          <a:ln cap="flat" cmpd="sng" w="38100">
            <a:solidFill>
              <a:srgbClr val="EFD9AD"/>
            </a:solidFill>
            <a:prstDash val="solid"/>
            <a:round/>
            <a:headEnd len="sm" w="sm" type="none"/>
            <a:tailEnd len="sm" w="sm" type="none"/>
          </a:ln>
        </p:spPr>
      </p:cxnSp>
      <p:cxnSp>
        <p:nvCxnSpPr>
          <p:cNvPr id="261" name="Google Shape;261;p10"/>
          <p:cNvCxnSpPr/>
          <p:nvPr/>
        </p:nvCxnSpPr>
        <p:spPr>
          <a:xfrm flipH="1" rot="10800000">
            <a:off x="5002697" y="3094480"/>
            <a:ext cx="686400" cy="404100"/>
          </a:xfrm>
          <a:prstGeom prst="curvedConnector3">
            <a:avLst>
              <a:gd fmla="val 49991" name="adj1"/>
            </a:avLst>
          </a:prstGeom>
          <a:solidFill>
            <a:schemeClr val="accent1"/>
          </a:solidFill>
          <a:ln cap="flat" cmpd="sng" w="38100">
            <a:solidFill>
              <a:srgbClr val="EFD9AD"/>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1"/>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Galaxy workflows</a:t>
            </a:r>
            <a:endParaRPr/>
          </a:p>
        </p:txBody>
      </p:sp>
      <p:sp>
        <p:nvSpPr>
          <p:cNvPr id="268" name="Google Shape;268;p11"/>
          <p:cNvSpPr txBox="1"/>
          <p:nvPr/>
        </p:nvSpPr>
        <p:spPr>
          <a:xfrm>
            <a:off x="368299" y="1188520"/>
            <a:ext cx="3187701" cy="407327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The “nodules” indicate which output file from one acts as input for the next tool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Each workflow has a name and version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Additional text that describe the workflow and tags can be added</a:t>
            </a:r>
            <a:endParaRPr b="0" i="0" sz="1400" u="none" cap="none" strike="noStrike">
              <a:solidFill>
                <a:srgbClr val="000000"/>
              </a:solidFill>
              <a:latin typeface="Arial"/>
              <a:ea typeface="Arial"/>
              <a:cs typeface="Arial"/>
              <a:sym typeface="Arial"/>
            </a:endParaRPr>
          </a:p>
        </p:txBody>
      </p:sp>
      <p:pic>
        <p:nvPicPr>
          <p:cNvPr id="269" name="Google Shape;269;p11"/>
          <p:cNvPicPr preferRelativeResize="0"/>
          <p:nvPr/>
        </p:nvPicPr>
        <p:blipFill rotWithShape="1">
          <a:blip r:embed="rId3">
            <a:alphaModFix/>
          </a:blip>
          <a:srcRect b="0" l="0" r="0" t="0"/>
          <a:stretch/>
        </p:blipFill>
        <p:spPr>
          <a:xfrm>
            <a:off x="3784599" y="1244132"/>
            <a:ext cx="8175881" cy="40176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2"/>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Galaxy workflows</a:t>
            </a:r>
            <a:endParaRPr/>
          </a:p>
        </p:txBody>
      </p:sp>
      <p:sp>
        <p:nvSpPr>
          <p:cNvPr id="276" name="Google Shape;276;p12"/>
          <p:cNvSpPr txBox="1"/>
          <p:nvPr/>
        </p:nvSpPr>
        <p:spPr>
          <a:xfrm>
            <a:off x="719403" y="1253332"/>
            <a:ext cx="3135145" cy="412888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New tools can be added by clicking on the tool in the Tool menu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The tool will appear in the workflow editor</a:t>
            </a:r>
            <a:endParaRPr b="0" i="0" sz="1400" u="none" cap="none" strike="noStrike">
              <a:solidFill>
                <a:srgbClr val="000000"/>
              </a:solidFill>
              <a:latin typeface="Arial"/>
              <a:ea typeface="Arial"/>
              <a:cs typeface="Arial"/>
              <a:sym typeface="Arial"/>
            </a:endParaRPr>
          </a:p>
        </p:txBody>
      </p:sp>
      <p:pic>
        <p:nvPicPr>
          <p:cNvPr id="277" name="Google Shape;277;p12"/>
          <p:cNvPicPr preferRelativeResize="0"/>
          <p:nvPr/>
        </p:nvPicPr>
        <p:blipFill rotWithShape="1">
          <a:blip r:embed="rId3">
            <a:alphaModFix/>
          </a:blip>
          <a:srcRect b="0" l="0" r="0" t="0"/>
          <a:stretch/>
        </p:blipFill>
        <p:spPr>
          <a:xfrm>
            <a:off x="3854548" y="1253332"/>
            <a:ext cx="8229596" cy="4684172"/>
          </a:xfrm>
          <a:prstGeom prst="rect">
            <a:avLst/>
          </a:prstGeom>
          <a:noFill/>
          <a:ln>
            <a:noFill/>
          </a:ln>
        </p:spPr>
      </p:pic>
      <p:sp>
        <p:nvSpPr>
          <p:cNvPr id="278" name="Google Shape;278;p12"/>
          <p:cNvSpPr/>
          <p:nvPr/>
        </p:nvSpPr>
        <p:spPr>
          <a:xfrm>
            <a:off x="10570464" y="1659987"/>
            <a:ext cx="1513680" cy="4277517"/>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79" name="Google Shape;279;p12"/>
          <p:cNvSpPr/>
          <p:nvPr/>
        </p:nvSpPr>
        <p:spPr>
          <a:xfrm>
            <a:off x="9355953" y="3147396"/>
            <a:ext cx="970668" cy="1001635"/>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0" name="Google Shape;280;p12"/>
          <p:cNvSpPr/>
          <p:nvPr/>
        </p:nvSpPr>
        <p:spPr>
          <a:xfrm>
            <a:off x="3931267" y="2436977"/>
            <a:ext cx="1335677" cy="269647"/>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Galaxy workflows</a:t>
            </a:r>
            <a:endParaRPr/>
          </a:p>
        </p:txBody>
      </p:sp>
      <p:sp>
        <p:nvSpPr>
          <p:cNvPr id="287" name="Google Shape;287;p42"/>
          <p:cNvSpPr txBox="1"/>
          <p:nvPr/>
        </p:nvSpPr>
        <p:spPr>
          <a:xfrm>
            <a:off x="719403" y="1253331"/>
            <a:ext cx="2968021" cy="50999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Some tool parameter must be selected when designing a workflow and can not be changed when running </a:t>
            </a:r>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Some tool parameter can be changed:</a:t>
            </a:r>
            <a:endParaRPr/>
          </a:p>
          <a:p>
            <a:pPr indent="-342900" lvl="0" marL="342900" marR="0" rtl="0" algn="l">
              <a:lnSpc>
                <a:spcPct val="100000"/>
              </a:lnSpc>
              <a:spcBef>
                <a:spcPts val="1080"/>
              </a:spcBef>
              <a:spcAft>
                <a:spcPts val="0"/>
              </a:spcAft>
              <a:buClr>
                <a:schemeClr val="accent1"/>
              </a:buClr>
              <a:buSzPts val="2400"/>
              <a:buFont typeface="Arial"/>
              <a:buChar char="-"/>
            </a:pPr>
            <a:r>
              <a:rPr b="0" i="0" lang="en-GB" sz="2400" u="none" cap="none" strike="noStrike">
                <a:solidFill>
                  <a:schemeClr val="dk1"/>
                </a:solidFill>
                <a:latin typeface="Corbel"/>
                <a:ea typeface="Corbel"/>
                <a:cs typeface="Corbel"/>
                <a:sym typeface="Corbel"/>
              </a:rPr>
              <a:t>set in advanced</a:t>
            </a:r>
            <a:endParaRPr/>
          </a:p>
          <a:p>
            <a:pPr indent="-342900" lvl="0" marL="342900" marR="0" rtl="0" algn="l">
              <a:lnSpc>
                <a:spcPct val="100000"/>
              </a:lnSpc>
              <a:spcBef>
                <a:spcPts val="1080"/>
              </a:spcBef>
              <a:spcAft>
                <a:spcPts val="0"/>
              </a:spcAft>
              <a:buClr>
                <a:schemeClr val="accent1"/>
              </a:buClr>
              <a:buSzPts val="2400"/>
              <a:buFont typeface="Arial"/>
              <a:buChar char="-"/>
            </a:pPr>
            <a:r>
              <a:rPr b="0" i="0" lang="en-GB" sz="2400" u="none" cap="none" strike="noStrike">
                <a:solidFill>
                  <a:schemeClr val="dk1"/>
                </a:solidFill>
                <a:latin typeface="Corbel"/>
                <a:ea typeface="Corbel"/>
                <a:cs typeface="Corbel"/>
                <a:sym typeface="Corbel"/>
              </a:rPr>
              <a:t>or set at runtime </a:t>
            </a:r>
            <a:endParaRPr b="0" i="0" sz="1400" u="none" cap="none" strike="noStrike">
              <a:solidFill>
                <a:srgbClr val="000000"/>
              </a:solidFill>
              <a:latin typeface="Arial"/>
              <a:ea typeface="Arial"/>
              <a:cs typeface="Arial"/>
              <a:sym typeface="Arial"/>
            </a:endParaRPr>
          </a:p>
        </p:txBody>
      </p:sp>
      <p:pic>
        <p:nvPicPr>
          <p:cNvPr id="288" name="Google Shape;288;p42"/>
          <p:cNvPicPr preferRelativeResize="0"/>
          <p:nvPr/>
        </p:nvPicPr>
        <p:blipFill rotWithShape="1">
          <a:blip r:embed="rId3">
            <a:alphaModFix/>
          </a:blip>
          <a:srcRect b="0" l="0" r="0" t="0"/>
          <a:stretch/>
        </p:blipFill>
        <p:spPr>
          <a:xfrm>
            <a:off x="3854548" y="1253332"/>
            <a:ext cx="8229596" cy="4684172"/>
          </a:xfrm>
          <a:prstGeom prst="rect">
            <a:avLst/>
          </a:prstGeom>
          <a:noFill/>
          <a:ln>
            <a:noFill/>
          </a:ln>
        </p:spPr>
      </p:pic>
      <p:sp>
        <p:nvSpPr>
          <p:cNvPr id="289" name="Google Shape;289;p42"/>
          <p:cNvSpPr/>
          <p:nvPr/>
        </p:nvSpPr>
        <p:spPr>
          <a:xfrm>
            <a:off x="10718800" y="3429000"/>
            <a:ext cx="1295400" cy="313267"/>
          </a:xfrm>
          <a:prstGeom prst="rect">
            <a:avLst/>
          </a:pr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90" name="Google Shape;290;p42"/>
          <p:cNvPicPr preferRelativeResize="0"/>
          <p:nvPr/>
        </p:nvPicPr>
        <p:blipFill rotWithShape="1">
          <a:blip r:embed="rId4">
            <a:alphaModFix/>
          </a:blip>
          <a:srcRect b="0" l="0" r="0" t="0"/>
          <a:stretch/>
        </p:blipFill>
        <p:spPr>
          <a:xfrm>
            <a:off x="3015336" y="4120903"/>
            <a:ext cx="292100" cy="330200"/>
          </a:xfrm>
          <a:prstGeom prst="rect">
            <a:avLst/>
          </a:prstGeom>
          <a:noFill/>
          <a:ln>
            <a:noFill/>
          </a:ln>
        </p:spPr>
      </p:pic>
      <p:pic>
        <p:nvPicPr>
          <p:cNvPr descr="Icon&#10;&#10;Description automatically generated" id="291" name="Google Shape;291;p42"/>
          <p:cNvPicPr preferRelativeResize="0"/>
          <p:nvPr/>
        </p:nvPicPr>
        <p:blipFill rotWithShape="1">
          <a:blip r:embed="rId5">
            <a:alphaModFix/>
          </a:blip>
          <a:srcRect b="0" l="0" r="0" t="0"/>
          <a:stretch/>
        </p:blipFill>
        <p:spPr>
          <a:xfrm>
            <a:off x="3212575" y="4581728"/>
            <a:ext cx="295804" cy="330200"/>
          </a:xfrm>
          <a:prstGeom prst="rect">
            <a:avLst/>
          </a:prstGeom>
          <a:noFill/>
          <a:ln>
            <a:noFill/>
          </a:ln>
        </p:spPr>
      </p:pic>
      <p:sp>
        <p:nvSpPr>
          <p:cNvPr id="292" name="Google Shape;292;p42"/>
          <p:cNvSpPr/>
          <p:nvPr/>
        </p:nvSpPr>
        <p:spPr>
          <a:xfrm>
            <a:off x="10788650" y="4369985"/>
            <a:ext cx="1132416" cy="176615"/>
          </a:xfrm>
          <a:prstGeom prst="rect">
            <a:avLst/>
          </a:pr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93" name="Google Shape;293;p42"/>
          <p:cNvSpPr/>
          <p:nvPr/>
        </p:nvSpPr>
        <p:spPr>
          <a:xfrm>
            <a:off x="10718800" y="4911928"/>
            <a:ext cx="1202266" cy="262390"/>
          </a:xfrm>
          <a:prstGeom prst="rect">
            <a:avLst/>
          </a:pr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13"/>
          <p:cNvPicPr preferRelativeResize="0"/>
          <p:nvPr/>
        </p:nvPicPr>
        <p:blipFill rotWithShape="1">
          <a:blip r:embed="rId3">
            <a:alphaModFix/>
          </a:blip>
          <a:srcRect b="0" l="0" r="0" t="0"/>
          <a:stretch/>
        </p:blipFill>
        <p:spPr>
          <a:xfrm>
            <a:off x="3939892" y="1167456"/>
            <a:ext cx="8252108" cy="5184575"/>
          </a:xfrm>
          <a:prstGeom prst="rect">
            <a:avLst/>
          </a:prstGeom>
          <a:noFill/>
          <a:ln>
            <a:noFill/>
          </a:ln>
        </p:spPr>
      </p:pic>
      <p:sp>
        <p:nvSpPr>
          <p:cNvPr id="300" name="Google Shape;300;p13"/>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Galaxy workflows</a:t>
            </a:r>
            <a:endParaRPr/>
          </a:p>
        </p:txBody>
      </p:sp>
      <p:sp>
        <p:nvSpPr>
          <p:cNvPr id="301" name="Google Shape;301;p13"/>
          <p:cNvSpPr txBox="1"/>
          <p:nvPr/>
        </p:nvSpPr>
        <p:spPr>
          <a:xfrm>
            <a:off x="719403" y="1253332"/>
            <a:ext cx="3135145" cy="412888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The output from another tools can be connected as an input for the new tool</a:t>
            </a:r>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Can select </a:t>
            </a:r>
            <a:r>
              <a:rPr lang="en-GB" sz="2400">
                <a:solidFill>
                  <a:schemeClr val="dk1"/>
                </a:solidFill>
                <a:latin typeface="Corbel"/>
                <a:ea typeface="Corbel"/>
                <a:cs typeface="Corbel"/>
                <a:sym typeface="Corbel"/>
              </a:rPr>
              <a:t>or </a:t>
            </a:r>
            <a:r>
              <a:rPr lang="en-GB" sz="2400">
                <a:solidFill>
                  <a:schemeClr val="dk1"/>
                </a:solidFill>
                <a:latin typeface="Corbel"/>
                <a:ea typeface="Corbel"/>
                <a:cs typeface="Corbel"/>
                <a:sym typeface="Corbel"/>
              </a:rPr>
              <a:t>unselect</a:t>
            </a:r>
            <a:r>
              <a:rPr b="0" i="0" lang="en-GB" sz="2400" u="none" cap="none" strike="noStrike">
                <a:solidFill>
                  <a:schemeClr val="dk1"/>
                </a:solidFill>
                <a:latin typeface="Corbel"/>
                <a:ea typeface="Corbel"/>
                <a:cs typeface="Corbel"/>
                <a:sym typeface="Corbel"/>
              </a:rPr>
              <a:t> output files – unselected output files will be hidden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Remember to save the modified workflow</a:t>
            </a:r>
            <a:endParaRPr b="0" i="0" sz="1400" u="none" cap="none" strike="noStrike">
              <a:solidFill>
                <a:srgbClr val="000000"/>
              </a:solidFill>
              <a:latin typeface="Arial"/>
              <a:ea typeface="Arial"/>
              <a:cs typeface="Arial"/>
              <a:sym typeface="Arial"/>
            </a:endParaRPr>
          </a:p>
        </p:txBody>
      </p:sp>
      <p:sp>
        <p:nvSpPr>
          <p:cNvPr id="302" name="Google Shape;302;p13"/>
          <p:cNvSpPr/>
          <p:nvPr/>
        </p:nvSpPr>
        <p:spPr>
          <a:xfrm>
            <a:off x="9181514" y="3029242"/>
            <a:ext cx="520504" cy="1009357"/>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3" name="Google Shape;303;p13"/>
          <p:cNvSpPr/>
          <p:nvPr/>
        </p:nvSpPr>
        <p:spPr>
          <a:xfrm>
            <a:off x="6606692" y="2525197"/>
            <a:ext cx="109002" cy="1453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4" name="Google Shape;304;p13"/>
          <p:cNvSpPr/>
          <p:nvPr/>
        </p:nvSpPr>
        <p:spPr>
          <a:xfrm>
            <a:off x="7655325" y="3107547"/>
            <a:ext cx="109002" cy="1453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descr="Graphical user interface, text, application, email, website&#10;&#10;Description automatically generated" id="310" name="Google Shape;310;p14"/>
          <p:cNvPicPr preferRelativeResize="0"/>
          <p:nvPr/>
        </p:nvPicPr>
        <p:blipFill rotWithShape="1">
          <a:blip r:embed="rId3">
            <a:alphaModFix/>
          </a:blip>
          <a:srcRect b="0" l="0" r="0" t="0"/>
          <a:stretch/>
        </p:blipFill>
        <p:spPr>
          <a:xfrm>
            <a:off x="3967843" y="1168062"/>
            <a:ext cx="8103507" cy="4214157"/>
          </a:xfrm>
          <a:prstGeom prst="rect">
            <a:avLst/>
          </a:prstGeom>
          <a:noFill/>
          <a:ln>
            <a:noFill/>
          </a:ln>
        </p:spPr>
      </p:pic>
      <p:sp>
        <p:nvSpPr>
          <p:cNvPr id="311" name="Google Shape;311;p14"/>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Galaxy – Running workflows</a:t>
            </a:r>
            <a:endParaRPr/>
          </a:p>
        </p:txBody>
      </p:sp>
      <p:sp>
        <p:nvSpPr>
          <p:cNvPr id="312" name="Google Shape;312;p14"/>
          <p:cNvSpPr txBox="1"/>
          <p:nvPr/>
        </p:nvSpPr>
        <p:spPr>
          <a:xfrm>
            <a:off x="719403" y="1253332"/>
            <a:ext cx="3248440" cy="412888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Select input files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Tools in the workflow will run successively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You can view and download the result files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p:txBody>
      </p:sp>
      <p:pic>
        <p:nvPicPr>
          <p:cNvPr descr="Graphical user interface, text, application&#10;&#10;Description automatically generated" id="313" name="Google Shape;313;p14"/>
          <p:cNvPicPr preferRelativeResize="0"/>
          <p:nvPr/>
        </p:nvPicPr>
        <p:blipFill rotWithShape="1">
          <a:blip r:embed="rId4">
            <a:alphaModFix/>
          </a:blip>
          <a:srcRect b="0" l="0" r="0" t="0"/>
          <a:stretch/>
        </p:blipFill>
        <p:spPr>
          <a:xfrm>
            <a:off x="3972749" y="1958661"/>
            <a:ext cx="1581316" cy="1930676"/>
          </a:xfrm>
          <a:prstGeom prst="rect">
            <a:avLst/>
          </a:prstGeom>
          <a:noFill/>
          <a:ln>
            <a:noFill/>
          </a:ln>
        </p:spPr>
      </p:pic>
      <p:sp>
        <p:nvSpPr>
          <p:cNvPr id="314" name="Google Shape;314;p14"/>
          <p:cNvSpPr/>
          <p:nvPr/>
        </p:nvSpPr>
        <p:spPr>
          <a:xfrm>
            <a:off x="3967843" y="3889337"/>
            <a:ext cx="1586222" cy="1328706"/>
          </a:xfrm>
          <a:prstGeom prst="rect">
            <a:avLst/>
          </a:prstGeom>
          <a:solidFill>
            <a:srgbClr val="EEEEE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5" name="Google Shape;315;p14"/>
          <p:cNvSpPr/>
          <p:nvPr/>
        </p:nvSpPr>
        <p:spPr>
          <a:xfrm>
            <a:off x="5606164" y="2968663"/>
            <a:ext cx="4834865" cy="24135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Graphical user interface, text, application, email&#10;&#10;Description automatically generated" id="316" name="Google Shape;316;p14"/>
          <p:cNvPicPr preferRelativeResize="0"/>
          <p:nvPr/>
        </p:nvPicPr>
        <p:blipFill rotWithShape="1">
          <a:blip r:embed="rId5">
            <a:alphaModFix/>
          </a:blip>
          <a:srcRect b="0" l="0" r="0" t="0"/>
          <a:stretch/>
        </p:blipFill>
        <p:spPr>
          <a:xfrm>
            <a:off x="10520894" y="1475782"/>
            <a:ext cx="1550456" cy="3780728"/>
          </a:xfrm>
          <a:prstGeom prst="rect">
            <a:avLst/>
          </a:prstGeom>
          <a:noFill/>
          <a:ln>
            <a:noFill/>
          </a:ln>
        </p:spPr>
      </p:pic>
      <p:pic>
        <p:nvPicPr>
          <p:cNvPr descr="Graphical user interface, text, application&#10;&#10;Description automatically generated" id="317" name="Google Shape;317;p14"/>
          <p:cNvPicPr preferRelativeResize="0"/>
          <p:nvPr/>
        </p:nvPicPr>
        <p:blipFill rotWithShape="1">
          <a:blip r:embed="rId6">
            <a:alphaModFix/>
          </a:blip>
          <a:srcRect b="0" l="0" r="0" t="0"/>
          <a:stretch/>
        </p:blipFill>
        <p:spPr>
          <a:xfrm>
            <a:off x="5563960" y="1443161"/>
            <a:ext cx="4967421" cy="3939057"/>
          </a:xfrm>
          <a:prstGeom prst="rect">
            <a:avLst/>
          </a:prstGeom>
          <a:noFill/>
          <a:ln>
            <a:noFill/>
          </a:ln>
        </p:spPr>
      </p:pic>
      <p:pic>
        <p:nvPicPr>
          <p:cNvPr descr="Graphical user interface, application&#10;&#10;Description automatically generated with medium confidence" id="318" name="Google Shape;318;p14"/>
          <p:cNvPicPr preferRelativeResize="0"/>
          <p:nvPr/>
        </p:nvPicPr>
        <p:blipFill rotWithShape="1">
          <a:blip r:embed="rId7">
            <a:alphaModFix/>
          </a:blip>
          <a:srcRect b="0" l="0" r="0" t="0"/>
          <a:stretch/>
        </p:blipFill>
        <p:spPr>
          <a:xfrm>
            <a:off x="10520894" y="1443161"/>
            <a:ext cx="1551567" cy="39390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5"/>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i="1" lang="en-GB" sz="4800">
                <a:solidFill>
                  <a:srgbClr val="F57E20"/>
                </a:solidFill>
              </a:rPr>
              <a:t>Workflow documentation in Usegalaxy.no </a:t>
            </a:r>
            <a:endParaRPr sz="4800"/>
          </a:p>
        </p:txBody>
      </p:sp>
      <p:sp>
        <p:nvSpPr>
          <p:cNvPr id="325" name="Google Shape;325;p15"/>
          <p:cNvSpPr txBox="1"/>
          <p:nvPr>
            <p:ph idx="1" type="body"/>
          </p:nvPr>
        </p:nvSpPr>
        <p:spPr>
          <a:xfrm>
            <a:off x="711201" y="1525589"/>
            <a:ext cx="3101144" cy="43513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Font typeface="Corbel"/>
              <a:buNone/>
            </a:pPr>
            <a:r>
              <a:rPr lang="en-GB"/>
              <a:t>Each NeLS supported workflow is documented with instructions how to use it</a:t>
            </a:r>
            <a:endParaRPr/>
          </a:p>
          <a:p>
            <a:pPr indent="0" lvl="0" marL="0" rtl="0" algn="l">
              <a:lnSpc>
                <a:spcPct val="100000"/>
              </a:lnSpc>
              <a:spcBef>
                <a:spcPts val="1080"/>
              </a:spcBef>
              <a:spcAft>
                <a:spcPts val="0"/>
              </a:spcAft>
              <a:buSzPts val="2400"/>
              <a:buFont typeface="Corbel"/>
              <a:buNone/>
            </a:pPr>
            <a:r>
              <a:rPr lang="en-GB"/>
              <a:t>Also test data sets available for each workflow</a:t>
            </a:r>
            <a:endParaRPr/>
          </a:p>
        </p:txBody>
      </p:sp>
      <p:pic>
        <p:nvPicPr>
          <p:cNvPr id="326" name="Google Shape;326;p15"/>
          <p:cNvPicPr preferRelativeResize="0"/>
          <p:nvPr/>
        </p:nvPicPr>
        <p:blipFill rotWithShape="1">
          <a:blip r:embed="rId3">
            <a:alphaModFix/>
          </a:blip>
          <a:srcRect b="0" l="0" r="0" t="0"/>
          <a:stretch/>
        </p:blipFill>
        <p:spPr>
          <a:xfrm>
            <a:off x="3909881" y="1400262"/>
            <a:ext cx="8103507" cy="23009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i="1" lang="en-GB" sz="4800">
                <a:solidFill>
                  <a:srgbClr val="F57E20"/>
                </a:solidFill>
              </a:rPr>
              <a:t>Workflow documentation in Usegalaxy.no </a:t>
            </a:r>
            <a:endParaRPr sz="4800"/>
          </a:p>
        </p:txBody>
      </p:sp>
      <p:sp>
        <p:nvSpPr>
          <p:cNvPr id="333" name="Google Shape;333;p43"/>
          <p:cNvSpPr txBox="1"/>
          <p:nvPr>
            <p:ph idx="1" type="body"/>
          </p:nvPr>
        </p:nvSpPr>
        <p:spPr>
          <a:xfrm>
            <a:off x="711201" y="1525589"/>
            <a:ext cx="3101144" cy="43513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Font typeface="Corbel"/>
              <a:buNone/>
            </a:pPr>
            <a:r>
              <a:rPr lang="en-GB"/>
              <a:t>Each NeLS supported workflow is documented with instructions how to use it</a:t>
            </a:r>
            <a:endParaRPr/>
          </a:p>
          <a:p>
            <a:pPr indent="0" lvl="0" marL="0" rtl="0" algn="l">
              <a:lnSpc>
                <a:spcPct val="100000"/>
              </a:lnSpc>
              <a:spcBef>
                <a:spcPts val="1080"/>
              </a:spcBef>
              <a:spcAft>
                <a:spcPts val="0"/>
              </a:spcAft>
              <a:buSzPts val="2400"/>
              <a:buFont typeface="Corbel"/>
              <a:buNone/>
            </a:pPr>
            <a:r>
              <a:rPr lang="en-GB"/>
              <a:t>Also test data sets available for each workflow</a:t>
            </a:r>
            <a:endParaRPr/>
          </a:p>
        </p:txBody>
      </p:sp>
      <p:pic>
        <p:nvPicPr>
          <p:cNvPr descr="Graphical user interface, application&#10;&#10;Description automatically generated" id="334" name="Google Shape;334;p43"/>
          <p:cNvPicPr preferRelativeResize="0"/>
          <p:nvPr/>
        </p:nvPicPr>
        <p:blipFill rotWithShape="1">
          <a:blip r:embed="rId3">
            <a:alphaModFix/>
          </a:blip>
          <a:srcRect b="0" l="0" r="0" t="0"/>
          <a:stretch/>
        </p:blipFill>
        <p:spPr>
          <a:xfrm>
            <a:off x="3836729" y="1254189"/>
            <a:ext cx="8124471" cy="39389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Graphical user interface, text, application&#10;&#10;Description automatically generated" id="340" name="Google Shape;340;p16"/>
          <p:cNvPicPr preferRelativeResize="0"/>
          <p:nvPr/>
        </p:nvPicPr>
        <p:blipFill rotWithShape="1">
          <a:blip r:embed="rId3">
            <a:alphaModFix/>
          </a:blip>
          <a:srcRect b="0" l="0" r="0" t="0"/>
          <a:stretch/>
        </p:blipFill>
        <p:spPr>
          <a:xfrm>
            <a:off x="3861897" y="980728"/>
            <a:ext cx="8160429" cy="5839968"/>
          </a:xfrm>
          <a:prstGeom prst="rect">
            <a:avLst/>
          </a:prstGeom>
          <a:noFill/>
          <a:ln>
            <a:noFill/>
          </a:ln>
        </p:spPr>
      </p:pic>
      <p:sp>
        <p:nvSpPr>
          <p:cNvPr id="341" name="Google Shape;341;p16"/>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Shared workflows in usegalaxy.no</a:t>
            </a:r>
            <a:endParaRPr i="1" sz="4400">
              <a:solidFill>
                <a:srgbClr val="F57E20"/>
              </a:solidFill>
            </a:endParaRPr>
          </a:p>
        </p:txBody>
      </p:sp>
      <p:sp>
        <p:nvSpPr>
          <p:cNvPr id="342" name="Google Shape;342;p16"/>
          <p:cNvSpPr txBox="1"/>
          <p:nvPr>
            <p:ph idx="1" type="body"/>
          </p:nvPr>
        </p:nvSpPr>
        <p:spPr>
          <a:xfrm>
            <a:off x="719402" y="1253331"/>
            <a:ext cx="3261196" cy="43513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Font typeface="Corbel"/>
              <a:buNone/>
            </a:pPr>
            <a:r>
              <a:rPr lang="en-GB"/>
              <a:t>List of all workflows that are shared with all usegalaxy.no users </a:t>
            </a:r>
            <a:endParaRPr/>
          </a:p>
          <a:p>
            <a:pPr indent="0" lvl="0" marL="0" rtl="0" algn="l">
              <a:lnSpc>
                <a:spcPct val="100000"/>
              </a:lnSpc>
              <a:spcBef>
                <a:spcPts val="1080"/>
              </a:spcBef>
              <a:spcAft>
                <a:spcPts val="0"/>
              </a:spcAft>
              <a:buSzPts val="2400"/>
              <a:buFont typeface="Corbel"/>
              <a:buNone/>
            </a:pPr>
            <a:r>
              <a:rPr lang="en-GB"/>
              <a:t>You can import shared data to your workspace</a:t>
            </a:r>
            <a:endParaRPr/>
          </a:p>
          <a:p>
            <a:pPr indent="0" lvl="0" marL="0" rtl="0" algn="l">
              <a:lnSpc>
                <a:spcPct val="100000"/>
              </a:lnSpc>
              <a:spcBef>
                <a:spcPts val="1080"/>
              </a:spcBef>
              <a:spcAft>
                <a:spcPts val="0"/>
              </a:spcAft>
              <a:buSzPts val="2400"/>
              <a:buFont typeface="Corbel"/>
              <a:buNone/>
            </a:pPr>
            <a:r>
              <a:rPr lang="en-GB"/>
              <a:t>By selecting any workflow you can run data  analysis, import into your workspace or save it on another computer</a:t>
            </a:r>
            <a:endParaRPr/>
          </a:p>
          <a:p>
            <a:pPr indent="0" lvl="0" marL="0" rtl="0" algn="l">
              <a:lnSpc>
                <a:spcPct val="100000"/>
              </a:lnSpc>
              <a:spcBef>
                <a:spcPts val="1080"/>
              </a:spcBef>
              <a:spcAft>
                <a:spcPts val="0"/>
              </a:spcAft>
              <a:buSzPts val="2400"/>
              <a:buFont typeface="Corbel"/>
              <a:buNone/>
            </a:pPr>
            <a:r>
              <a:t/>
            </a:r>
            <a:endParaRPr/>
          </a:p>
        </p:txBody>
      </p:sp>
      <p:pic>
        <p:nvPicPr>
          <p:cNvPr descr="Graphical user interface, application&#10;&#10;Description automatically generated" id="343" name="Google Shape;343;p16"/>
          <p:cNvPicPr preferRelativeResize="0"/>
          <p:nvPr/>
        </p:nvPicPr>
        <p:blipFill rotWithShape="1">
          <a:blip r:embed="rId4">
            <a:alphaModFix/>
          </a:blip>
          <a:srcRect b="0" l="0" r="0" t="0"/>
          <a:stretch/>
        </p:blipFill>
        <p:spPr>
          <a:xfrm>
            <a:off x="5262375" y="3428999"/>
            <a:ext cx="1374268" cy="830287"/>
          </a:xfrm>
          <a:prstGeom prst="rect">
            <a:avLst/>
          </a:prstGeom>
          <a:noFill/>
          <a:ln cap="flat" cmpd="sng" w="9525">
            <a:solidFill>
              <a:schemeClr val="dk1"/>
            </a:solidFill>
            <a:prstDash val="solid"/>
            <a:round/>
            <a:headEnd len="sm" w="sm" type="none"/>
            <a:tailEnd len="sm" w="sm" type="none"/>
          </a:ln>
        </p:spPr>
      </p:pic>
      <p:sp>
        <p:nvSpPr>
          <p:cNvPr id="344" name="Google Shape;344;p16"/>
          <p:cNvSpPr/>
          <p:nvPr/>
        </p:nvSpPr>
        <p:spPr>
          <a:xfrm>
            <a:off x="5262375" y="3173037"/>
            <a:ext cx="198703" cy="350587"/>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329259" y="198544"/>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3200">
                <a:solidFill>
                  <a:srgbClr val="F57E20"/>
                </a:solidFill>
              </a:rPr>
              <a:t>Galaxy tools vs command line tools</a:t>
            </a:r>
            <a:endParaRPr/>
          </a:p>
        </p:txBody>
      </p:sp>
      <p:pic>
        <p:nvPicPr>
          <p:cNvPr descr="Graphical user interface, text, application&#10;&#10;Description automatically generated" id="72" name="Google Shape;72;p4"/>
          <p:cNvPicPr preferRelativeResize="0"/>
          <p:nvPr/>
        </p:nvPicPr>
        <p:blipFill rotWithShape="1">
          <a:blip r:embed="rId3">
            <a:alphaModFix/>
          </a:blip>
          <a:srcRect b="0" l="0" r="0" t="0"/>
          <a:stretch/>
        </p:blipFill>
        <p:spPr>
          <a:xfrm>
            <a:off x="6777121" y="0"/>
            <a:ext cx="5270500" cy="6731000"/>
          </a:xfrm>
          <a:prstGeom prst="rect">
            <a:avLst/>
          </a:prstGeom>
          <a:noFill/>
          <a:ln>
            <a:noFill/>
          </a:ln>
        </p:spPr>
      </p:pic>
      <p:pic>
        <p:nvPicPr>
          <p:cNvPr descr="Text, letter&#10;&#10;Description automatically generated" id="73" name="Google Shape;73;p4"/>
          <p:cNvPicPr preferRelativeResize="0"/>
          <p:nvPr/>
        </p:nvPicPr>
        <p:blipFill rotWithShape="1">
          <a:blip r:embed="rId4">
            <a:alphaModFix/>
          </a:blip>
          <a:srcRect b="0" l="0" r="0" t="0"/>
          <a:stretch/>
        </p:blipFill>
        <p:spPr>
          <a:xfrm>
            <a:off x="2874184" y="846616"/>
            <a:ext cx="3822700" cy="6807200"/>
          </a:xfrm>
          <a:prstGeom prst="rect">
            <a:avLst/>
          </a:prstGeom>
          <a:noFill/>
          <a:ln>
            <a:noFill/>
          </a:ln>
        </p:spPr>
      </p:pic>
      <p:sp>
        <p:nvSpPr>
          <p:cNvPr id="74" name="Google Shape;74;p4"/>
          <p:cNvSpPr txBox="1"/>
          <p:nvPr/>
        </p:nvSpPr>
        <p:spPr>
          <a:xfrm>
            <a:off x="124552" y="973977"/>
            <a:ext cx="2669395" cy="518404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Command line tools are wrapped into Galaxy so they become accessible with a GUI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Some Galaxy tools may have reduced the number of optional parameter settings for the tool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descr="Graphical user interface, text, application, email&#10;&#10;Description automatically generated" id="350" name="Google Shape;350;p17"/>
          <p:cNvPicPr preferRelativeResize="0"/>
          <p:nvPr/>
        </p:nvPicPr>
        <p:blipFill rotWithShape="1">
          <a:blip r:embed="rId3">
            <a:alphaModFix/>
          </a:blip>
          <a:srcRect b="0" l="0" r="0" t="0"/>
          <a:stretch/>
        </p:blipFill>
        <p:spPr>
          <a:xfrm>
            <a:off x="4090916" y="987439"/>
            <a:ext cx="7772400" cy="4540442"/>
          </a:xfrm>
          <a:prstGeom prst="rect">
            <a:avLst/>
          </a:prstGeom>
          <a:noFill/>
          <a:ln>
            <a:noFill/>
          </a:ln>
        </p:spPr>
      </p:pic>
      <p:sp>
        <p:nvSpPr>
          <p:cNvPr id="351" name="Google Shape;351;p17"/>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Your imported and self made workflows</a:t>
            </a:r>
            <a:endParaRPr/>
          </a:p>
        </p:txBody>
      </p:sp>
      <p:sp>
        <p:nvSpPr>
          <p:cNvPr id="352" name="Google Shape;352;p17"/>
          <p:cNvSpPr txBox="1"/>
          <p:nvPr>
            <p:ph idx="1" type="body"/>
          </p:nvPr>
        </p:nvSpPr>
        <p:spPr>
          <a:xfrm>
            <a:off x="719402" y="1253331"/>
            <a:ext cx="3261196" cy="43513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Font typeface="Corbel"/>
              <a:buNone/>
            </a:pPr>
            <a:r>
              <a:rPr lang="en-GB"/>
              <a:t>You can also create new workflows here</a:t>
            </a:r>
            <a:endParaRPr/>
          </a:p>
          <a:p>
            <a:pPr indent="0" lvl="0" marL="0" rtl="0" algn="l">
              <a:lnSpc>
                <a:spcPct val="100000"/>
              </a:lnSpc>
              <a:spcBef>
                <a:spcPts val="1080"/>
              </a:spcBef>
              <a:spcAft>
                <a:spcPts val="0"/>
              </a:spcAft>
              <a:buSzPts val="2400"/>
              <a:buFont typeface="Corbel"/>
              <a:buNone/>
            </a:pPr>
            <a:r>
              <a:rPr lang="en-GB"/>
              <a:t>For beginners a good tip is to import an existing workflow, and modify it to meet your needs. The workflow will only be changed in your version </a:t>
            </a:r>
            <a:endParaRPr/>
          </a:p>
          <a:p>
            <a:pPr indent="0" lvl="0" marL="0" rtl="0" algn="l">
              <a:lnSpc>
                <a:spcPct val="100000"/>
              </a:lnSpc>
              <a:spcBef>
                <a:spcPts val="1080"/>
              </a:spcBef>
              <a:spcAft>
                <a:spcPts val="0"/>
              </a:spcAft>
              <a:buSzPts val="2400"/>
              <a:buFont typeface="Corbel"/>
              <a:buNone/>
            </a:pPr>
            <a:r>
              <a:t/>
            </a:r>
            <a:endParaRPr/>
          </a:p>
        </p:txBody>
      </p:sp>
      <p:sp>
        <p:nvSpPr>
          <p:cNvPr id="353" name="Google Shape;353;p17"/>
          <p:cNvSpPr/>
          <p:nvPr/>
        </p:nvSpPr>
        <p:spPr>
          <a:xfrm>
            <a:off x="5779008" y="2694432"/>
            <a:ext cx="6084308" cy="283344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54" name="Google Shape;354;p17"/>
          <p:cNvSpPr/>
          <p:nvPr/>
        </p:nvSpPr>
        <p:spPr>
          <a:xfrm>
            <a:off x="6784132" y="1035974"/>
            <a:ext cx="628603" cy="294146"/>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55" name="Google Shape;355;p17"/>
          <p:cNvSpPr/>
          <p:nvPr/>
        </p:nvSpPr>
        <p:spPr>
          <a:xfrm>
            <a:off x="10623206" y="1303217"/>
            <a:ext cx="600398" cy="350587"/>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Graphical user interface, application&#10;&#10;Description automatically generated" id="356" name="Google Shape;356;p17"/>
          <p:cNvPicPr preferRelativeResize="0"/>
          <p:nvPr/>
        </p:nvPicPr>
        <p:blipFill rotWithShape="1">
          <a:blip r:embed="rId4">
            <a:alphaModFix/>
          </a:blip>
          <a:srcRect b="0" l="0" r="0" t="0"/>
          <a:stretch/>
        </p:blipFill>
        <p:spPr>
          <a:xfrm>
            <a:off x="6441270" y="2021356"/>
            <a:ext cx="1314326" cy="174330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descr="Graphical user interface, text, application, email&#10;&#10;Description automatically generated" id="362" name="Google Shape;362;p44"/>
          <p:cNvPicPr preferRelativeResize="0"/>
          <p:nvPr/>
        </p:nvPicPr>
        <p:blipFill rotWithShape="1">
          <a:blip r:embed="rId3">
            <a:alphaModFix/>
          </a:blip>
          <a:srcRect b="0" l="0" r="0" t="0"/>
          <a:stretch/>
        </p:blipFill>
        <p:spPr>
          <a:xfrm>
            <a:off x="4090916" y="987439"/>
            <a:ext cx="7772400" cy="4540442"/>
          </a:xfrm>
          <a:prstGeom prst="rect">
            <a:avLst/>
          </a:prstGeom>
          <a:noFill/>
          <a:ln>
            <a:noFill/>
          </a:ln>
        </p:spPr>
      </p:pic>
      <p:sp>
        <p:nvSpPr>
          <p:cNvPr id="363" name="Google Shape;363;p44"/>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Sharing your workflows in usegalaxy.no</a:t>
            </a:r>
            <a:endParaRPr/>
          </a:p>
        </p:txBody>
      </p:sp>
      <p:sp>
        <p:nvSpPr>
          <p:cNvPr id="364" name="Google Shape;364;p44"/>
          <p:cNvSpPr txBox="1"/>
          <p:nvPr>
            <p:ph idx="1" type="body"/>
          </p:nvPr>
        </p:nvSpPr>
        <p:spPr>
          <a:xfrm>
            <a:off x="719402" y="1253331"/>
            <a:ext cx="3261196" cy="4351337"/>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lang="en-GB"/>
              <a:t>Self made or modified workflows can be shared with other usegalaxy.no users or made accessible via a link</a:t>
            </a:r>
            <a:endParaRPr/>
          </a:p>
          <a:p>
            <a:pPr indent="0" lvl="0" marL="0" rtl="0" algn="l">
              <a:lnSpc>
                <a:spcPct val="115000"/>
              </a:lnSpc>
              <a:spcBef>
                <a:spcPts val="600"/>
              </a:spcBef>
              <a:spcAft>
                <a:spcPts val="0"/>
              </a:spcAft>
              <a:buSzPts val="1100"/>
              <a:buFont typeface="Arial"/>
              <a:buNone/>
            </a:pPr>
            <a:r>
              <a:rPr lang="en-GB"/>
              <a:t>You can also download a workflow and import it in another Galaxy</a:t>
            </a:r>
            <a:endParaRPr/>
          </a:p>
          <a:p>
            <a:pPr indent="0" lvl="0" marL="0" rtl="0" algn="l">
              <a:lnSpc>
                <a:spcPct val="100000"/>
              </a:lnSpc>
              <a:spcBef>
                <a:spcPts val="0"/>
              </a:spcBef>
              <a:spcAft>
                <a:spcPts val="0"/>
              </a:spcAft>
              <a:buSzPts val="2400"/>
              <a:buFont typeface="Corbel"/>
              <a:buNone/>
            </a:pPr>
            <a:r>
              <a:t/>
            </a:r>
            <a:endParaRPr/>
          </a:p>
          <a:p>
            <a:pPr indent="0" lvl="0" marL="0" rtl="0" algn="l">
              <a:lnSpc>
                <a:spcPct val="100000"/>
              </a:lnSpc>
              <a:spcBef>
                <a:spcPts val="1080"/>
              </a:spcBef>
              <a:spcAft>
                <a:spcPts val="0"/>
              </a:spcAft>
              <a:buSzPts val="2400"/>
              <a:buFont typeface="Corbel"/>
              <a:buNone/>
            </a:pPr>
            <a:r>
              <a:t/>
            </a:r>
            <a:endParaRPr/>
          </a:p>
        </p:txBody>
      </p:sp>
      <p:sp>
        <p:nvSpPr>
          <p:cNvPr id="365" name="Google Shape;365;p44"/>
          <p:cNvSpPr/>
          <p:nvPr/>
        </p:nvSpPr>
        <p:spPr>
          <a:xfrm>
            <a:off x="5779008" y="2694432"/>
            <a:ext cx="6084308" cy="283344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66" name="Google Shape;366;p44"/>
          <p:cNvSpPr/>
          <p:nvPr/>
        </p:nvSpPr>
        <p:spPr>
          <a:xfrm>
            <a:off x="6784132" y="1035974"/>
            <a:ext cx="628603" cy="294146"/>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67" name="Google Shape;367;p44"/>
          <p:cNvSpPr/>
          <p:nvPr/>
        </p:nvSpPr>
        <p:spPr>
          <a:xfrm>
            <a:off x="5779008" y="2828216"/>
            <a:ext cx="4763069" cy="244818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Graphical user interface, text, application, chat or text message&#10;&#10;Description automatically generated" id="368" name="Google Shape;368;p44"/>
          <p:cNvPicPr preferRelativeResize="0"/>
          <p:nvPr/>
        </p:nvPicPr>
        <p:blipFill rotWithShape="1">
          <a:blip r:embed="rId4">
            <a:alphaModFix/>
          </a:blip>
          <a:srcRect b="0" l="0" r="0" t="0"/>
          <a:stretch/>
        </p:blipFill>
        <p:spPr>
          <a:xfrm>
            <a:off x="6345661" y="2102789"/>
            <a:ext cx="1067074" cy="1479883"/>
          </a:xfrm>
          <a:prstGeom prst="rect">
            <a:avLst/>
          </a:prstGeom>
          <a:noFill/>
          <a:ln cap="flat" cmpd="sng" w="9525">
            <a:solidFill>
              <a:schemeClr val="dk1"/>
            </a:solidFill>
            <a:prstDash val="solid"/>
            <a:round/>
            <a:headEnd len="sm" w="sm" type="none"/>
            <a:tailEnd len="sm" w="sm" type="none"/>
          </a:ln>
        </p:spPr>
      </p:pic>
      <p:sp>
        <p:nvSpPr>
          <p:cNvPr id="369" name="Google Shape;369;p44"/>
          <p:cNvSpPr/>
          <p:nvPr/>
        </p:nvSpPr>
        <p:spPr>
          <a:xfrm>
            <a:off x="6345643" y="2870269"/>
            <a:ext cx="1067100" cy="350700"/>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370" name="Google Shape;370;p44"/>
          <p:cNvPicPr preferRelativeResize="0"/>
          <p:nvPr/>
        </p:nvPicPr>
        <p:blipFill rotWithShape="1">
          <a:blip r:embed="rId5">
            <a:alphaModFix/>
          </a:blip>
          <a:srcRect b="0" l="0" r="0" t="0"/>
          <a:stretch/>
        </p:blipFill>
        <p:spPr>
          <a:xfrm>
            <a:off x="7706479" y="2293881"/>
            <a:ext cx="4267155" cy="4540441"/>
          </a:xfrm>
          <a:prstGeom prst="rect">
            <a:avLst/>
          </a:prstGeom>
          <a:noFill/>
          <a:ln cap="flat" cmpd="sng" w="9525">
            <a:solidFill>
              <a:srgbClr val="000000"/>
            </a:solidFill>
            <a:prstDash val="solid"/>
            <a:round/>
            <a:headEnd len="sm" w="sm" type="none"/>
            <a:tailEnd len="sm" w="sm" type="none"/>
          </a:ln>
        </p:spPr>
      </p:pic>
      <p:sp>
        <p:nvSpPr>
          <p:cNvPr id="371" name="Google Shape;371;p44"/>
          <p:cNvSpPr/>
          <p:nvPr/>
        </p:nvSpPr>
        <p:spPr>
          <a:xfrm>
            <a:off x="7761261" y="4305111"/>
            <a:ext cx="900139" cy="266889"/>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7"/>
          <p:cNvSpPr txBox="1"/>
          <p:nvPr>
            <p:ph type="title"/>
          </p:nvPr>
        </p:nvSpPr>
        <p:spPr>
          <a:xfrm>
            <a:off x="378027" y="21073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Tool version</a:t>
            </a:r>
            <a:endParaRPr sz="2800"/>
          </a:p>
        </p:txBody>
      </p:sp>
      <p:sp>
        <p:nvSpPr>
          <p:cNvPr id="81" name="Google Shape;81;p27"/>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For the sake of reproducibility, usegalaxy allows different (legacy) versions of a tool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p:txBody>
      </p:sp>
      <p:cxnSp>
        <p:nvCxnSpPr>
          <p:cNvPr id="82" name="Google Shape;82;p27"/>
          <p:cNvCxnSpPr/>
          <p:nvPr/>
        </p:nvCxnSpPr>
        <p:spPr>
          <a:xfrm>
            <a:off x="6790944" y="6522720"/>
            <a:ext cx="536448" cy="148928"/>
          </a:xfrm>
          <a:prstGeom prst="straightConnector1">
            <a:avLst/>
          </a:prstGeom>
          <a:noFill/>
          <a:ln cap="flat" cmpd="sng" w="12700">
            <a:solidFill>
              <a:srgbClr val="FF0000"/>
            </a:solidFill>
            <a:prstDash val="solid"/>
            <a:round/>
            <a:headEnd len="sm" w="sm" type="none"/>
            <a:tailEnd len="med" w="med" type="triangle"/>
          </a:ln>
        </p:spPr>
      </p:cxnSp>
      <p:pic>
        <p:nvPicPr>
          <p:cNvPr descr="Graphical user interface, text, application&#10;&#10;Description automatically generated" id="83" name="Google Shape;83;p27"/>
          <p:cNvPicPr preferRelativeResize="0"/>
          <p:nvPr/>
        </p:nvPicPr>
        <p:blipFill rotWithShape="1">
          <a:blip r:embed="rId3">
            <a:alphaModFix/>
          </a:blip>
          <a:srcRect b="0" l="0" r="0" t="0"/>
          <a:stretch/>
        </p:blipFill>
        <p:spPr>
          <a:xfrm>
            <a:off x="5031993" y="1253331"/>
            <a:ext cx="6410389" cy="1851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txBox="1"/>
          <p:nvPr>
            <p:ph type="title"/>
          </p:nvPr>
        </p:nvSpPr>
        <p:spPr>
          <a:xfrm>
            <a:off x="378027" y="21073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Running tools in Galaxy</a:t>
            </a:r>
            <a:br>
              <a:rPr b="0" i="0" lang="en-GB" sz="2800" u="none" cap="none" strike="noStrike">
                <a:solidFill>
                  <a:schemeClr val="dk1"/>
                </a:solidFill>
                <a:latin typeface="Corbel"/>
                <a:ea typeface="Corbel"/>
                <a:cs typeface="Corbel"/>
                <a:sym typeface="Corbel"/>
              </a:rPr>
            </a:br>
            <a:endParaRPr sz="2800"/>
          </a:p>
        </p:txBody>
      </p:sp>
      <p:sp>
        <p:nvSpPr>
          <p:cNvPr id="90" name="Google Shape;90;p5"/>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Choose parameter settings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Select input files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Most tools comes with a detailed description of usage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8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p:txBody>
      </p:sp>
      <p:pic>
        <p:nvPicPr>
          <p:cNvPr descr="Graphical user interface, text, application, email&#10;&#10;Description automatically generated" id="91" name="Google Shape;91;p5"/>
          <p:cNvPicPr preferRelativeResize="0"/>
          <p:nvPr/>
        </p:nvPicPr>
        <p:blipFill rotWithShape="1">
          <a:blip r:embed="rId3">
            <a:alphaModFix/>
          </a:blip>
          <a:srcRect b="0" l="0" r="0" t="0"/>
          <a:stretch/>
        </p:blipFill>
        <p:spPr>
          <a:xfrm>
            <a:off x="5582721" y="858808"/>
            <a:ext cx="6609279" cy="5999191"/>
          </a:xfrm>
          <a:prstGeom prst="rect">
            <a:avLst/>
          </a:prstGeom>
          <a:noFill/>
          <a:ln>
            <a:noFill/>
          </a:ln>
        </p:spPr>
      </p:pic>
      <p:cxnSp>
        <p:nvCxnSpPr>
          <p:cNvPr id="92" name="Google Shape;92;p5"/>
          <p:cNvCxnSpPr/>
          <p:nvPr/>
        </p:nvCxnSpPr>
        <p:spPr>
          <a:xfrm>
            <a:off x="6790944" y="6522720"/>
            <a:ext cx="536448" cy="148928"/>
          </a:xfrm>
          <a:prstGeom prst="straightConnector1">
            <a:avLst/>
          </a:prstGeom>
          <a:noFill/>
          <a:ln cap="flat" cmpd="sng" w="12700">
            <a:solidFill>
              <a:srgbClr val="FF0000"/>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8"/>
          <p:cNvPicPr preferRelativeResize="0"/>
          <p:nvPr/>
        </p:nvPicPr>
        <p:blipFill rotWithShape="1">
          <a:blip r:embed="rId3">
            <a:alphaModFix/>
          </a:blip>
          <a:srcRect b="0" l="0" r="0" t="0"/>
          <a:stretch/>
        </p:blipFill>
        <p:spPr>
          <a:xfrm>
            <a:off x="4247375" y="1095884"/>
            <a:ext cx="7920241" cy="3890644"/>
          </a:xfrm>
          <a:prstGeom prst="rect">
            <a:avLst/>
          </a:prstGeom>
          <a:noFill/>
          <a:ln>
            <a:noFill/>
          </a:ln>
        </p:spPr>
      </p:pic>
      <p:sp>
        <p:nvSpPr>
          <p:cNvPr id="99" name="Google Shape;99;p28"/>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Running tools in Galaxy</a:t>
            </a:r>
            <a:endParaRPr/>
          </a:p>
        </p:txBody>
      </p:sp>
      <p:sp>
        <p:nvSpPr>
          <p:cNvPr id="100" name="Google Shape;100;p28"/>
          <p:cNvSpPr txBox="1"/>
          <p:nvPr/>
        </p:nvSpPr>
        <p:spPr>
          <a:xfrm>
            <a:off x="719403" y="1241139"/>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Grey status: jobs are waiting to run</a:t>
            </a:r>
            <a:endParaRPr b="0" i="0" sz="2400" u="none" cap="none" strike="noStrike">
              <a:solidFill>
                <a:schemeClr val="dk1"/>
              </a:solidFill>
              <a:latin typeface="Corbel"/>
              <a:ea typeface="Corbel"/>
              <a:cs typeface="Corbel"/>
              <a:sym typeface="Corbel"/>
            </a:endParaRPr>
          </a:p>
        </p:txBody>
      </p:sp>
      <p:sp>
        <p:nvSpPr>
          <p:cNvPr id="101" name="Google Shape;101;p28"/>
          <p:cNvSpPr/>
          <p:nvPr/>
        </p:nvSpPr>
        <p:spPr>
          <a:xfrm>
            <a:off x="9851060" y="2565031"/>
            <a:ext cx="2316555" cy="1007225"/>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9"/>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Running tools in Galaxy</a:t>
            </a:r>
            <a:endParaRPr/>
          </a:p>
        </p:txBody>
      </p:sp>
      <p:sp>
        <p:nvSpPr>
          <p:cNvPr id="108" name="Google Shape;108;p29"/>
          <p:cNvSpPr txBox="1"/>
          <p:nvPr/>
        </p:nvSpPr>
        <p:spPr>
          <a:xfrm>
            <a:off x="719403" y="1241139"/>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80"/>
              </a:spcBef>
              <a:spcAft>
                <a:spcPts val="0"/>
              </a:spcAft>
              <a:buNone/>
            </a:pPr>
            <a:r>
              <a:rPr b="0" i="0" lang="en-GB" sz="2400" u="none" cap="none" strike="noStrike">
                <a:solidFill>
                  <a:schemeClr val="dk1"/>
                </a:solidFill>
                <a:latin typeface="Corbel"/>
                <a:ea typeface="Corbel"/>
                <a:cs typeface="Corbel"/>
                <a:sym typeface="Corbel"/>
              </a:rPr>
              <a:t>Yellow status: jobs are running in the backend</a:t>
            </a:r>
            <a:endParaRPr/>
          </a:p>
          <a:p>
            <a:pPr indent="0" lvl="0" marL="0" marR="0" rtl="0" algn="l">
              <a:lnSpc>
                <a:spcPct val="100000"/>
              </a:lnSpc>
              <a:spcBef>
                <a:spcPts val="1080"/>
              </a:spcBef>
              <a:spcAft>
                <a:spcPts val="0"/>
              </a:spcAft>
              <a:buNone/>
            </a:pPr>
            <a:r>
              <a:rPr b="0" i="0" lang="en-GB" sz="2400" u="none" cap="none" strike="noStrike">
                <a:solidFill>
                  <a:schemeClr val="dk1"/>
                </a:solidFill>
                <a:latin typeface="Corbel"/>
                <a:ea typeface="Corbel"/>
                <a:cs typeface="Corbel"/>
                <a:sym typeface="Corbel"/>
              </a:rPr>
              <a:t>You can cancel a running job if you want</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108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108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p:txBody>
      </p:sp>
      <p:pic>
        <p:nvPicPr>
          <p:cNvPr id="109" name="Google Shape;109;p29"/>
          <p:cNvPicPr preferRelativeResize="0"/>
          <p:nvPr/>
        </p:nvPicPr>
        <p:blipFill rotWithShape="1">
          <a:blip r:embed="rId3">
            <a:alphaModFix/>
          </a:blip>
          <a:srcRect b="0" l="0" r="0" t="0"/>
          <a:stretch/>
        </p:blipFill>
        <p:spPr>
          <a:xfrm>
            <a:off x="3967843" y="980728"/>
            <a:ext cx="8017068" cy="4636133"/>
          </a:xfrm>
          <a:prstGeom prst="rect">
            <a:avLst/>
          </a:prstGeom>
          <a:noFill/>
          <a:ln>
            <a:noFill/>
          </a:ln>
        </p:spPr>
      </p:pic>
      <p:sp>
        <p:nvSpPr>
          <p:cNvPr id="110" name="Google Shape;110;p29"/>
          <p:cNvSpPr/>
          <p:nvPr/>
        </p:nvSpPr>
        <p:spPr>
          <a:xfrm>
            <a:off x="9582836" y="2925387"/>
            <a:ext cx="2402075" cy="1012629"/>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0"/>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Running tools in Galaxy</a:t>
            </a:r>
            <a:endParaRPr/>
          </a:p>
        </p:txBody>
      </p:sp>
      <p:sp>
        <p:nvSpPr>
          <p:cNvPr id="117" name="Google Shape;117;p30"/>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8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Green status: jobs finished</a:t>
            </a:r>
            <a:endParaRPr/>
          </a:p>
        </p:txBody>
      </p:sp>
      <p:pic>
        <p:nvPicPr>
          <p:cNvPr descr="Graphical user interface, text, application, email&#10;&#10;Description automatically generated" id="118" name="Google Shape;118;p30"/>
          <p:cNvPicPr preferRelativeResize="0"/>
          <p:nvPr/>
        </p:nvPicPr>
        <p:blipFill rotWithShape="1">
          <a:blip r:embed="rId3">
            <a:alphaModFix/>
          </a:blip>
          <a:srcRect b="0" l="0" r="0" t="0"/>
          <a:stretch/>
        </p:blipFill>
        <p:spPr>
          <a:xfrm>
            <a:off x="5717038" y="980728"/>
            <a:ext cx="6474961" cy="5877272"/>
          </a:xfrm>
          <a:prstGeom prst="rect">
            <a:avLst/>
          </a:prstGeom>
          <a:noFill/>
          <a:ln>
            <a:noFill/>
          </a:ln>
        </p:spPr>
      </p:pic>
      <p:pic>
        <p:nvPicPr>
          <p:cNvPr descr="Table&#10;&#10;Description automatically generated" id="119" name="Google Shape;119;p30"/>
          <p:cNvPicPr preferRelativeResize="0"/>
          <p:nvPr/>
        </p:nvPicPr>
        <p:blipFill rotWithShape="1">
          <a:blip r:embed="rId4">
            <a:alphaModFix/>
          </a:blip>
          <a:srcRect b="0" l="0" r="0" t="0"/>
          <a:stretch/>
        </p:blipFill>
        <p:spPr>
          <a:xfrm>
            <a:off x="10607039" y="2015634"/>
            <a:ext cx="1584960" cy="15189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9"/>
          <p:cNvSpPr txBox="1"/>
          <p:nvPr>
            <p:ph type="title"/>
          </p:nvPr>
        </p:nvSpPr>
        <p:spPr>
          <a:xfrm>
            <a:off x="719403" y="332656"/>
            <a:ext cx="10871200" cy="64807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i="1" lang="en-GB" sz="4400">
                <a:solidFill>
                  <a:srgbClr val="F57E20"/>
                </a:solidFill>
              </a:rPr>
              <a:t>Tool output</a:t>
            </a:r>
            <a:endParaRPr/>
          </a:p>
        </p:txBody>
      </p:sp>
      <p:sp>
        <p:nvSpPr>
          <p:cNvPr id="126" name="Google Shape;126;p9"/>
          <p:cNvSpPr txBox="1"/>
          <p:nvPr/>
        </p:nvSpPr>
        <p:spPr>
          <a:xfrm>
            <a:off x="719403" y="1253331"/>
            <a:ext cx="3248440" cy="5272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GB" sz="2400" u="none" cap="none" strike="noStrike">
                <a:solidFill>
                  <a:schemeClr val="dk1"/>
                </a:solidFill>
                <a:latin typeface="Corbel"/>
                <a:ea typeface="Corbel"/>
                <a:cs typeface="Corbel"/>
                <a:sym typeface="Corbel"/>
              </a:rPr>
              <a:t>Default output name: </a:t>
            </a:r>
            <a:r>
              <a:rPr b="0" i="0" lang="en-GB" sz="2400" u="none" cap="none" strike="noStrike">
                <a:solidFill>
                  <a:srgbClr val="00B050"/>
                </a:solidFill>
                <a:latin typeface="Corbel"/>
                <a:ea typeface="Corbel"/>
                <a:cs typeface="Corbel"/>
                <a:sym typeface="Corbel"/>
              </a:rPr>
              <a:t>(</a:t>
            </a:r>
            <a:r>
              <a:rPr b="0" i="1" lang="en-GB" sz="2400" u="none" cap="none" strike="noStrike">
                <a:solidFill>
                  <a:srgbClr val="00B050"/>
                </a:solidFill>
                <a:latin typeface="Corbel"/>
                <a:ea typeface="Corbel"/>
                <a:cs typeface="Corbel"/>
                <a:sym typeface="Corbel"/>
              </a:rPr>
              <a:t>tool_name</a:t>
            </a:r>
            <a:r>
              <a:rPr b="0" i="0" lang="en-GB" sz="2400" u="none" cap="none" strike="noStrike">
                <a:solidFill>
                  <a:srgbClr val="00B050"/>
                </a:solidFill>
                <a:latin typeface="Corbel"/>
                <a:ea typeface="Corbel"/>
                <a:cs typeface="Corbel"/>
                <a:sym typeface="Corbel"/>
              </a:rPr>
              <a:t>) on (</a:t>
            </a:r>
            <a:r>
              <a:rPr b="0" i="1" lang="en-GB" sz="2400" u="none" cap="none" strike="noStrike">
                <a:solidFill>
                  <a:srgbClr val="00B050"/>
                </a:solidFill>
                <a:latin typeface="Corbel"/>
                <a:ea typeface="Corbel"/>
                <a:cs typeface="Corbel"/>
                <a:sym typeface="Corbel"/>
              </a:rPr>
              <a:t>data i</a:t>
            </a:r>
            <a:r>
              <a:rPr b="0" i="0" lang="en-GB" sz="2400" u="none" cap="none" strike="noStrike">
                <a:solidFill>
                  <a:srgbClr val="00B050"/>
                </a:solidFill>
                <a:latin typeface="Corbel"/>
                <a:ea typeface="Corbel"/>
                <a:cs typeface="Corbel"/>
                <a:sym typeface="Corbel"/>
              </a:rPr>
              <a:t>): (</a:t>
            </a:r>
            <a:r>
              <a:rPr b="0" i="1" lang="en-GB" sz="2400" u="none" cap="none" strike="noStrike">
                <a:solidFill>
                  <a:srgbClr val="00B050"/>
                </a:solidFill>
                <a:latin typeface="Corbel"/>
                <a:ea typeface="Corbel"/>
                <a:cs typeface="Corbel"/>
                <a:sym typeface="Corbel"/>
              </a:rPr>
              <a:t>data type</a:t>
            </a:r>
            <a:r>
              <a:rPr b="0" i="0" lang="en-GB" sz="2400" u="none" cap="none" strike="noStrike">
                <a:solidFill>
                  <a:srgbClr val="00B050"/>
                </a:solidFill>
                <a:latin typeface="Corbel"/>
                <a:ea typeface="Corbel"/>
                <a:cs typeface="Corbel"/>
                <a:sym typeface="Corbel"/>
              </a:rPr>
              <a:t>)</a:t>
            </a:r>
            <a:endParaRPr b="0" i="0" sz="2400" u="none" cap="none" strike="noStrike">
              <a:solidFill>
                <a:srgbClr val="00B050"/>
              </a:solidFill>
              <a:latin typeface="Corbel"/>
              <a:ea typeface="Corbel"/>
              <a:cs typeface="Corbel"/>
              <a:sym typeface="Corbel"/>
            </a:endParaRPr>
          </a:p>
          <a:p>
            <a:pPr indent="0" lvl="0" marL="0" marR="0" rtl="0" algn="l">
              <a:lnSpc>
                <a:spcPct val="100000"/>
              </a:lnSpc>
              <a:spcBef>
                <a:spcPts val="0"/>
              </a:spcBef>
              <a:spcAft>
                <a:spcPts val="0"/>
              </a:spcAft>
              <a:buClr>
                <a:schemeClr val="accent1"/>
              </a:buClr>
              <a:buSzPts val="2400"/>
              <a:buFont typeface="Corbe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accent1"/>
              </a:buClr>
              <a:buSzPts val="2400"/>
              <a:buFont typeface="Corbel"/>
              <a:buNone/>
            </a:pPr>
            <a:r>
              <a:rPr b="0" i="0" lang="en-GB" sz="2400" u="none" cap="none" strike="noStrike">
                <a:solidFill>
                  <a:schemeClr val="dk1"/>
                </a:solidFill>
                <a:latin typeface="Corbel"/>
                <a:ea typeface="Corbel"/>
                <a:cs typeface="Corbel"/>
                <a:sym typeface="Corbel"/>
              </a:rPr>
              <a:t>It is possible to </a:t>
            </a:r>
            <a:r>
              <a:rPr b="1" i="0" lang="en-GB" sz="2400" u="none" cap="none" strike="noStrike">
                <a:solidFill>
                  <a:schemeClr val="dk1"/>
                </a:solidFill>
                <a:latin typeface="Corbel"/>
                <a:ea typeface="Corbel"/>
                <a:cs typeface="Corbel"/>
                <a:sym typeface="Corbel"/>
              </a:rPr>
              <a:t>preview</a:t>
            </a:r>
            <a:r>
              <a:rPr b="0" i="0" lang="en-GB" sz="2400" u="none" cap="none" strike="noStrike">
                <a:solidFill>
                  <a:schemeClr val="dk1"/>
                </a:solidFill>
                <a:latin typeface="Corbel"/>
                <a:ea typeface="Corbel"/>
                <a:cs typeface="Corbel"/>
                <a:sym typeface="Corbel"/>
              </a:rPr>
              <a:t> the output (result) in the main window</a:t>
            </a:r>
            <a:endParaRPr b="0" i="0" sz="1400" u="none" cap="none" strike="noStrike">
              <a:solidFill>
                <a:srgbClr val="000000"/>
              </a:solidFill>
              <a:latin typeface="Arial"/>
              <a:ea typeface="Arial"/>
              <a:cs typeface="Arial"/>
              <a:sym typeface="Arial"/>
            </a:endParaRPr>
          </a:p>
        </p:txBody>
      </p:sp>
      <p:sp>
        <p:nvSpPr>
          <p:cNvPr id="127" name="Google Shape;127;p9"/>
          <p:cNvSpPr/>
          <p:nvPr/>
        </p:nvSpPr>
        <p:spPr>
          <a:xfrm>
            <a:off x="5606164" y="2968663"/>
            <a:ext cx="4834865" cy="24135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Chart&#10;&#10;Description automatically generated" id="128" name="Google Shape;128;p9"/>
          <p:cNvPicPr preferRelativeResize="0"/>
          <p:nvPr/>
        </p:nvPicPr>
        <p:blipFill rotWithShape="1">
          <a:blip r:embed="rId3">
            <a:alphaModFix/>
          </a:blip>
          <a:srcRect b="0" l="0" r="0" t="0"/>
          <a:stretch/>
        </p:blipFill>
        <p:spPr>
          <a:xfrm>
            <a:off x="4337959" y="1475781"/>
            <a:ext cx="7772400" cy="5396326"/>
          </a:xfrm>
          <a:prstGeom prst="rect">
            <a:avLst/>
          </a:prstGeom>
          <a:noFill/>
          <a:ln>
            <a:noFill/>
          </a:ln>
        </p:spPr>
      </p:pic>
      <p:cxnSp>
        <p:nvCxnSpPr>
          <p:cNvPr id="129" name="Google Shape;129;p9"/>
          <p:cNvCxnSpPr/>
          <p:nvPr/>
        </p:nvCxnSpPr>
        <p:spPr>
          <a:xfrm>
            <a:off x="11433848" y="2968663"/>
            <a:ext cx="313509" cy="18288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ELIXIR_template">
  <a:themeElements>
    <a:clrScheme name="Executive">
      <a:dk1>
        <a:srgbClr val="000000"/>
      </a:dk1>
      <a:lt1>
        <a:srgbClr val="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2019-03-11T13:02:45Z</dcterms:created>
  <dc:creator>Christine 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0484126-3486-41a9-802e-7f1e2277276c_Enabled">
    <vt:lpwstr>true</vt:lpwstr>
  </property>
  <property fmtid="{D5CDD505-2E9C-101B-9397-08002B2CF9AE}" pid="3" name="MSIP_Label_d0484126-3486-41a9-802e-7f1e2277276c_SetDate">
    <vt:lpwstr>2022-11-03T14:23:34Z</vt:lpwstr>
  </property>
  <property fmtid="{D5CDD505-2E9C-101B-9397-08002B2CF9AE}" pid="4" name="MSIP_Label_d0484126-3486-41a9-802e-7f1e2277276c_Method">
    <vt:lpwstr>Standard</vt:lpwstr>
  </property>
  <property fmtid="{D5CDD505-2E9C-101B-9397-08002B2CF9AE}" pid="5" name="MSIP_Label_d0484126-3486-41a9-802e-7f1e2277276c_Name">
    <vt:lpwstr>d0484126-3486-41a9-802e-7f1e2277276c</vt:lpwstr>
  </property>
  <property fmtid="{D5CDD505-2E9C-101B-9397-08002B2CF9AE}" pid="6" name="MSIP_Label_d0484126-3486-41a9-802e-7f1e2277276c_SiteId">
    <vt:lpwstr>eec01f8e-737f-43e3-9ed5-f8a59913bd82</vt:lpwstr>
  </property>
  <property fmtid="{D5CDD505-2E9C-101B-9397-08002B2CF9AE}" pid="7" name="MSIP_Label_d0484126-3486-41a9-802e-7f1e2277276c_ActionId">
    <vt:lpwstr>169fad58-34c8-4d05-a784-7ecdbae8fa9a</vt:lpwstr>
  </property>
  <property fmtid="{D5CDD505-2E9C-101B-9397-08002B2CF9AE}" pid="8" name="MSIP_Label_d0484126-3486-41a9-802e-7f1e2277276c_ContentBits">
    <vt:lpwstr>0</vt:lpwstr>
  </property>
</Properties>
</file>